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  <p:sldId id="265" r:id="rId6"/>
    <p:sldId id="267" r:id="rId7"/>
    <p:sldId id="271" r:id="rId8"/>
    <p:sldId id="266" r:id="rId9"/>
    <p:sldId id="270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DET Celine" userId="65303f49-dd8f-446a-8a8e-58e4547c06cd" providerId="ADAL" clId="{BDA3349A-9A0E-4127-B128-09B374CD0A99}"/>
    <pc:docChg chg="delSld">
      <pc:chgData name="BARDET Celine" userId="65303f49-dd8f-446a-8a8e-58e4547c06cd" providerId="ADAL" clId="{BDA3349A-9A0E-4127-B128-09B374CD0A99}" dt="2022-06-27T17:25:58.622" v="7" actId="2696"/>
      <pc:docMkLst>
        <pc:docMk/>
      </pc:docMkLst>
      <pc:sldChg chg="del">
        <pc:chgData name="BARDET Celine" userId="65303f49-dd8f-446a-8a8e-58e4547c06cd" providerId="ADAL" clId="{BDA3349A-9A0E-4127-B128-09B374CD0A99}" dt="2022-06-27T17:25:50.831" v="0" actId="2696"/>
        <pc:sldMkLst>
          <pc:docMk/>
          <pc:sldMk cId="3560281833" sldId="256"/>
        </pc:sldMkLst>
      </pc:sldChg>
      <pc:sldChg chg="del">
        <pc:chgData name="BARDET Celine" userId="65303f49-dd8f-446a-8a8e-58e4547c06cd" providerId="ADAL" clId="{BDA3349A-9A0E-4127-B128-09B374CD0A99}" dt="2022-06-27T17:25:52.003" v="1" actId="2696"/>
        <pc:sldMkLst>
          <pc:docMk/>
          <pc:sldMk cId="724988297" sldId="257"/>
        </pc:sldMkLst>
      </pc:sldChg>
      <pc:sldChg chg="del">
        <pc:chgData name="BARDET Celine" userId="65303f49-dd8f-446a-8a8e-58e4547c06cd" providerId="ADAL" clId="{BDA3349A-9A0E-4127-B128-09B374CD0A99}" dt="2022-06-27T17:25:53.171" v="2" actId="2696"/>
        <pc:sldMkLst>
          <pc:docMk/>
          <pc:sldMk cId="3969418624" sldId="258"/>
        </pc:sldMkLst>
      </pc:sldChg>
      <pc:sldChg chg="del">
        <pc:chgData name="BARDET Celine" userId="65303f49-dd8f-446a-8a8e-58e4547c06cd" providerId="ADAL" clId="{BDA3349A-9A0E-4127-B128-09B374CD0A99}" dt="2022-06-27T17:25:54.305" v="3" actId="2696"/>
        <pc:sldMkLst>
          <pc:docMk/>
          <pc:sldMk cId="3967979310" sldId="259"/>
        </pc:sldMkLst>
      </pc:sldChg>
      <pc:sldChg chg="del">
        <pc:chgData name="BARDET Celine" userId="65303f49-dd8f-446a-8a8e-58e4547c06cd" providerId="ADAL" clId="{BDA3349A-9A0E-4127-B128-09B374CD0A99}" dt="2022-06-27T17:25:55.267" v="4" actId="2696"/>
        <pc:sldMkLst>
          <pc:docMk/>
          <pc:sldMk cId="4284112011" sldId="260"/>
        </pc:sldMkLst>
      </pc:sldChg>
      <pc:sldChg chg="del">
        <pc:chgData name="BARDET Celine" userId="65303f49-dd8f-446a-8a8e-58e4547c06cd" providerId="ADAL" clId="{BDA3349A-9A0E-4127-B128-09B374CD0A99}" dt="2022-06-27T17:25:56.500" v="5" actId="2696"/>
        <pc:sldMkLst>
          <pc:docMk/>
          <pc:sldMk cId="286759959" sldId="263"/>
        </pc:sldMkLst>
      </pc:sldChg>
      <pc:sldChg chg="del">
        <pc:chgData name="BARDET Celine" userId="65303f49-dd8f-446a-8a8e-58e4547c06cd" providerId="ADAL" clId="{BDA3349A-9A0E-4127-B128-09B374CD0A99}" dt="2022-06-27T17:25:57.603" v="6" actId="2696"/>
        <pc:sldMkLst>
          <pc:docMk/>
          <pc:sldMk cId="877829079" sldId="268"/>
        </pc:sldMkLst>
      </pc:sldChg>
      <pc:sldChg chg="del">
        <pc:chgData name="BARDET Celine" userId="65303f49-dd8f-446a-8a8e-58e4547c06cd" providerId="ADAL" clId="{BDA3349A-9A0E-4127-B128-09B374CD0A99}" dt="2022-06-27T17:25:58.622" v="7" actId="2696"/>
        <pc:sldMkLst>
          <pc:docMk/>
          <pc:sldMk cId="2845850671" sldId="269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recordati.grp\frpa\LBR\Groupware\DRH%20ADMINISTRATION\PRESENTATION%20BENOIT%20SLAVICEK\ABSENTEISME%202022\SAINT%20VICTOR\ABS%20JANV%2022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600" b="1" dirty="0"/>
              <a:t>Absentéisme réseau </a:t>
            </a:r>
            <a:r>
              <a:rPr lang="fr-FR" sz="1600" b="1" dirty="0" err="1"/>
              <a:t>janv</a:t>
            </a:r>
            <a:r>
              <a:rPr lang="fr-FR" sz="1600" b="1" dirty="0"/>
              <a:t> &amp; </a:t>
            </a:r>
            <a:r>
              <a:rPr lang="fr-FR" sz="1600" b="1" dirty="0" err="1"/>
              <a:t>fév</a:t>
            </a:r>
            <a:r>
              <a:rPr lang="fr-FR" sz="1600" b="1" dirty="0"/>
              <a:t> 2022 en</a:t>
            </a:r>
            <a:r>
              <a:rPr lang="fr-FR" sz="1600" b="1" baseline="0" dirty="0"/>
              <a:t> heures</a:t>
            </a:r>
            <a:endParaRPr lang="fr-FR" sz="1600" b="1" dirty="0"/>
          </a:p>
        </c:rich>
      </c:tx>
      <c:layout>
        <c:manualLayout>
          <c:xMode val="edge"/>
          <c:yMode val="edge"/>
          <c:x val="0.15201036444038998"/>
          <c:y val="3.0656324668754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GRAPHIQUE!$C$3:$C$5</c:f>
              <c:strCache>
                <c:ptCount val="3"/>
                <c:pt idx="0">
                  <c:v>RESEAU </c:v>
                </c:pt>
                <c:pt idx="1">
                  <c:v>janv-22</c:v>
                </c:pt>
                <c:pt idx="2">
                  <c:v>HEURES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B8-4443-856B-3B7929F014C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B8-4443-856B-3B7929F014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GRAPHIQUE!$B$6:$B$10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GRAPHIQUE!$C$6:$C$10</c:f>
              <c:numCache>
                <c:formatCode>#,##0.00</c:formatCode>
                <c:ptCount val="5"/>
                <c:pt idx="0">
                  <c:v>544.64</c:v>
                </c:pt>
                <c:pt idx="1">
                  <c:v>147.20000000000002</c:v>
                </c:pt>
                <c:pt idx="2">
                  <c:v>309.12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B8-4443-856B-3B7929F014C4}"/>
            </c:ext>
          </c:extLst>
        </c:ser>
        <c:ser>
          <c:idx val="1"/>
          <c:order val="1"/>
          <c:tx>
            <c:strRef>
              <c:f>GRAPHIQUE!$D$3:$D$5</c:f>
              <c:strCache>
                <c:ptCount val="3"/>
                <c:pt idx="0">
                  <c:v>RESEAU </c:v>
                </c:pt>
                <c:pt idx="1">
                  <c:v>févr-22</c:v>
                </c:pt>
                <c:pt idx="2">
                  <c:v>HEURES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1.38888888888890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B8-4443-856B-3B7929F014C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1B8-4443-856B-3B7929F014C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B8-4443-856B-3B7929F014C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GRAPHIQUE!$B$6:$B$10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GRAPHIQUE!$D$6:$D$10</c:f>
              <c:numCache>
                <c:formatCode>General</c:formatCode>
                <c:ptCount val="5"/>
                <c:pt idx="0">
                  <c:v>471.04</c:v>
                </c:pt>
                <c:pt idx="1">
                  <c:v>44.160000000000004</c:v>
                </c:pt>
                <c:pt idx="2">
                  <c:v>412.16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1B8-4443-856B-3B7929F014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6753168"/>
        <c:axId val="493161760"/>
      </c:barChart>
      <c:catAx>
        <c:axId val="256753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93161760"/>
        <c:crosses val="autoZero"/>
        <c:auto val="1"/>
        <c:lblAlgn val="ctr"/>
        <c:lblOffset val="100"/>
        <c:noMultiLvlLbl val="0"/>
      </c:catAx>
      <c:valAx>
        <c:axId val="493161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56753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b="1" dirty="0"/>
              <a:t>Absentéisme réseau </a:t>
            </a:r>
            <a:r>
              <a:rPr lang="fr-FR" sz="1600" b="1" dirty="0" err="1"/>
              <a:t>janv</a:t>
            </a:r>
            <a:r>
              <a:rPr lang="fr-FR" sz="1600" b="1" dirty="0"/>
              <a:t> &amp; </a:t>
            </a:r>
            <a:r>
              <a:rPr lang="fr-FR" sz="1600" b="1" dirty="0" err="1"/>
              <a:t>fév</a:t>
            </a:r>
            <a:r>
              <a:rPr lang="fr-FR" sz="1600" b="1" dirty="0"/>
              <a:t> 2022 en %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7803368328958876E-2"/>
          <c:y val="0.15115740740740741"/>
          <c:w val="0.86608552055993004"/>
          <c:h val="0.57542395742198893"/>
        </c:manualLayout>
      </c:layout>
      <c:lineChart>
        <c:grouping val="standard"/>
        <c:varyColors val="0"/>
        <c:ser>
          <c:idx val="0"/>
          <c:order val="0"/>
          <c:tx>
            <c:strRef>
              <c:f>GRAPHIQUE!$F$3:$F$5</c:f>
              <c:strCache>
                <c:ptCount val="3"/>
                <c:pt idx="0">
                  <c:v>RESEAU </c:v>
                </c:pt>
                <c:pt idx="1">
                  <c:v>janv-22</c:v>
                </c:pt>
                <c:pt idx="2">
                  <c:v>TX.ABS.</c:v>
                </c:pt>
              </c:strCache>
            </c:strRef>
          </c:tx>
          <c:spPr>
            <a:ln w="317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2444444444444445E-2"/>
                  <c:y val="-4.4395116537180911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E08-48D0-B861-F3949A5E5FA0}"/>
                </c:ext>
              </c:extLst>
            </c:dLbl>
            <c:dLbl>
              <c:idx val="1"/>
              <c:layout>
                <c:manualLayout>
                  <c:x val="-4.3555555555555604E-2"/>
                  <c:y val="-6.6592674805771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08-48D0-B861-F3949A5E5FA0}"/>
                </c:ext>
              </c:extLst>
            </c:dLbl>
            <c:dLbl>
              <c:idx val="2"/>
              <c:layout>
                <c:manualLayout>
                  <c:x val="-5.1888888888888887E-2"/>
                  <c:y val="-2.219755826859045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08-48D0-B861-F3949A5E5F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GRAPHIQUE!$E$6:$E$10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GRAPHIQUE!$F$6:$F$10</c:f>
              <c:numCache>
                <c:formatCode>0.00%</c:formatCode>
                <c:ptCount val="5"/>
                <c:pt idx="0">
                  <c:v>3.0118030118030117E-2</c:v>
                </c:pt>
                <c:pt idx="1">
                  <c:v>8.1400081400081412E-3</c:v>
                </c:pt>
                <c:pt idx="2">
                  <c:v>1.7094017094017092E-2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E08-48D0-B861-F3949A5E5FA0}"/>
            </c:ext>
          </c:extLst>
        </c:ser>
        <c:ser>
          <c:idx val="1"/>
          <c:order val="1"/>
          <c:tx>
            <c:strRef>
              <c:f>GRAPHIQUE!$G$3:$G$5</c:f>
              <c:strCache>
                <c:ptCount val="3"/>
                <c:pt idx="0">
                  <c:v>RESEAU </c:v>
                </c:pt>
                <c:pt idx="1">
                  <c:v>févr-22</c:v>
                </c:pt>
                <c:pt idx="2">
                  <c:v>TX.ABS.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8.2444444444444445E-2"/>
                  <c:y val="1.77580466148723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E08-48D0-B861-F3949A5E5FA0}"/>
                </c:ext>
              </c:extLst>
            </c:dLbl>
            <c:dLbl>
              <c:idx val="1"/>
              <c:layout>
                <c:manualLayout>
                  <c:x val="-5.4666666666666669E-2"/>
                  <c:y val="1.775804661487228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E08-48D0-B861-F3949A5E5FA0}"/>
                </c:ext>
              </c:extLst>
            </c:dLbl>
            <c:dLbl>
              <c:idx val="2"/>
              <c:layout>
                <c:manualLayout>
                  <c:x val="-5.4666666666666669E-2"/>
                  <c:y val="-2.21975582685904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E08-48D0-B861-F3949A5E5FA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GRAPHIQUE!$E$6:$E$10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GRAPHIQUE!$G$6:$G$10</c:f>
              <c:numCache>
                <c:formatCode>0.00%</c:formatCode>
                <c:ptCount val="5"/>
                <c:pt idx="0">
                  <c:v>2.7586206896551724E-2</c:v>
                </c:pt>
                <c:pt idx="1">
                  <c:v>2.5862068965517241E-3</c:v>
                </c:pt>
                <c:pt idx="2">
                  <c:v>2.4137931034482758E-2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E08-48D0-B861-F3949A5E5FA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20232864"/>
        <c:axId val="498633824"/>
      </c:lineChart>
      <c:catAx>
        <c:axId val="2023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98633824"/>
        <c:crosses val="autoZero"/>
        <c:auto val="1"/>
        <c:lblAlgn val="ctr"/>
        <c:lblOffset val="100"/>
        <c:noMultiLvlLbl val="0"/>
      </c:catAx>
      <c:valAx>
        <c:axId val="498633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23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600" b="1" i="0" baseline="0" dirty="0">
                <a:effectLst/>
              </a:rPr>
              <a:t>Absentéisme siège </a:t>
            </a:r>
            <a:r>
              <a:rPr lang="fr-FR" sz="1600" b="1" i="0" baseline="0" dirty="0" err="1">
                <a:effectLst/>
              </a:rPr>
              <a:t>janv</a:t>
            </a:r>
            <a:r>
              <a:rPr lang="fr-FR" sz="1600" b="1" i="0" baseline="0" dirty="0">
                <a:effectLst/>
              </a:rPr>
              <a:t> &amp; </a:t>
            </a:r>
            <a:r>
              <a:rPr lang="fr-FR" sz="1600" b="1" i="0" baseline="0" dirty="0" err="1">
                <a:effectLst/>
              </a:rPr>
              <a:t>fév</a:t>
            </a:r>
            <a:r>
              <a:rPr lang="fr-FR" sz="1600" b="1" i="0" baseline="0" dirty="0">
                <a:effectLst/>
              </a:rPr>
              <a:t> 2022 en heures</a:t>
            </a:r>
            <a:endParaRPr lang="fr-FR" sz="1600" b="1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2922491251093613"/>
          <c:y val="0.17171296296296298"/>
          <c:w val="0.63963276465441821"/>
          <c:h val="0.614984324876057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GRAPHIQUE!$I$3:$I$5</c:f>
              <c:strCache>
                <c:ptCount val="3"/>
                <c:pt idx="0">
                  <c:v>SIEGE</c:v>
                </c:pt>
                <c:pt idx="1">
                  <c:v>janv-22</c:v>
                </c:pt>
                <c:pt idx="2">
                  <c:v>HEURES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E78-4DE2-9878-8D6E0E998D8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78-4DE2-9878-8D6E0E998D8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E78-4DE2-9878-8D6E0E998D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GRAPHIQUE!$H$6:$H$10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GRAPHIQUE!$I$6:$I$10</c:f>
              <c:numCache>
                <c:formatCode>#,##0.00</c:formatCode>
                <c:ptCount val="5"/>
                <c:pt idx="0">
                  <c:v>0</c:v>
                </c:pt>
                <c:pt idx="1">
                  <c:v>73.600000000000009</c:v>
                </c:pt>
                <c:pt idx="2">
                  <c:v>0</c:v>
                </c:pt>
                <c:pt idx="3">
                  <c:v>0</c:v>
                </c:pt>
                <c:pt idx="4">
                  <c:v>154.56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78-4DE2-9878-8D6E0E998D8D}"/>
            </c:ext>
          </c:extLst>
        </c:ser>
        <c:ser>
          <c:idx val="1"/>
          <c:order val="1"/>
          <c:tx>
            <c:strRef>
              <c:f>GRAPHIQUE!$J$3:$J$5</c:f>
              <c:strCache>
                <c:ptCount val="3"/>
                <c:pt idx="0">
                  <c:v>SIEGE</c:v>
                </c:pt>
                <c:pt idx="1">
                  <c:v>févr-22</c:v>
                </c:pt>
                <c:pt idx="2">
                  <c:v>HEURES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E78-4DE2-9878-8D6E0E998D8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78-4DE2-9878-8D6E0E998D8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E78-4DE2-9878-8D6E0E998D8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GRAPHIQUE!$H$6:$H$10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GRAPHIQUE!$J$6:$J$10</c:f>
              <c:numCache>
                <c:formatCode>#,##0.00</c:formatCode>
                <c:ptCount val="5"/>
                <c:pt idx="0">
                  <c:v>66.240000000000009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147.20000000000002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E78-4DE2-9878-8D6E0E998D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4635408"/>
        <c:axId val="502653648"/>
      </c:barChart>
      <c:catAx>
        <c:axId val="504635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2653648"/>
        <c:crosses val="autoZero"/>
        <c:auto val="1"/>
        <c:lblAlgn val="ctr"/>
        <c:lblOffset val="100"/>
        <c:noMultiLvlLbl val="0"/>
      </c:catAx>
      <c:valAx>
        <c:axId val="502653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4635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b="1" i="0" baseline="0" dirty="0">
                <a:effectLst/>
              </a:rPr>
              <a:t>Absentéisme siège </a:t>
            </a:r>
            <a:r>
              <a:rPr lang="fr-FR" sz="1600" b="1" i="0" baseline="0" dirty="0" err="1">
                <a:effectLst/>
              </a:rPr>
              <a:t>janv</a:t>
            </a:r>
            <a:r>
              <a:rPr lang="fr-FR" sz="1600" b="1" i="0" baseline="0" dirty="0">
                <a:effectLst/>
              </a:rPr>
              <a:t> &amp; </a:t>
            </a:r>
            <a:r>
              <a:rPr lang="fr-FR" sz="1600" b="1" i="0" baseline="0" dirty="0" err="1">
                <a:effectLst/>
              </a:rPr>
              <a:t>fév</a:t>
            </a:r>
            <a:r>
              <a:rPr lang="fr-FR" sz="1600" b="1" i="0" baseline="0" dirty="0">
                <a:effectLst/>
              </a:rPr>
              <a:t> 2022 en %</a:t>
            </a:r>
            <a:endParaRPr lang="fr-FR" sz="1600" b="1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0058114610673666"/>
          <c:y val="0.17171296296296298"/>
          <c:w val="0.86608552055993004"/>
          <c:h val="0.56412802566345877"/>
        </c:manualLayout>
      </c:layout>
      <c:lineChart>
        <c:grouping val="standard"/>
        <c:varyColors val="0"/>
        <c:ser>
          <c:idx val="0"/>
          <c:order val="0"/>
          <c:tx>
            <c:strRef>
              <c:f>GRAPHIQUE!$L$3:$L$5</c:f>
              <c:strCache>
                <c:ptCount val="3"/>
                <c:pt idx="0">
                  <c:v>SIEGE</c:v>
                </c:pt>
                <c:pt idx="1">
                  <c:v>janv-22</c:v>
                </c:pt>
                <c:pt idx="2">
                  <c:v>TX.ABS.</c:v>
                </c:pt>
              </c:strCache>
            </c:strRef>
          </c:tx>
          <c:spPr>
            <a:ln w="3175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layout>
                <c:manualLayout>
                  <c:x val="-5.4666666666666669E-2"/>
                  <c:y val="-2.314814814814814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222-4192-91CF-51D84665AB10}"/>
                </c:ext>
              </c:extLst>
            </c:dLbl>
            <c:dLbl>
              <c:idx val="4"/>
              <c:layout>
                <c:manualLayout>
                  <c:x val="-2.1333333333333232E-2"/>
                  <c:y val="1.38888888888888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22-4192-91CF-51D84665AB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GRAPHIQUE!$K$6:$K$10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GRAPHIQUE!$L$6:$L$10</c:f>
              <c:numCache>
                <c:formatCode>0.00%</c:formatCode>
                <c:ptCount val="5"/>
                <c:pt idx="0">
                  <c:v>0</c:v>
                </c:pt>
                <c:pt idx="1">
                  <c:v>6.0277275467148896E-3</c:v>
                </c:pt>
                <c:pt idx="2">
                  <c:v>0</c:v>
                </c:pt>
                <c:pt idx="3">
                  <c:v>0</c:v>
                </c:pt>
                <c:pt idx="4">
                  <c:v>1.2658227848101266E-2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222-4192-91CF-51D84665AB10}"/>
            </c:ext>
          </c:extLst>
        </c:ser>
        <c:ser>
          <c:idx val="1"/>
          <c:order val="1"/>
          <c:tx>
            <c:strRef>
              <c:f>GRAPHIQUE!$M$3:$M$5</c:f>
              <c:strCache>
                <c:ptCount val="3"/>
                <c:pt idx="0">
                  <c:v>SIEGE</c:v>
                </c:pt>
                <c:pt idx="1">
                  <c:v>févr-22</c:v>
                </c:pt>
                <c:pt idx="2">
                  <c:v>TX.ABS.</c:v>
                </c:pt>
              </c:strCache>
            </c:strRef>
          </c:tx>
          <c:spPr>
            <a:ln w="3175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466666666666669E-2"/>
                  <c:y val="-3.70370370370370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22-4192-91CF-51D84665AB10}"/>
                </c:ext>
              </c:extLst>
            </c:dLbl>
            <c:dLbl>
              <c:idx val="4"/>
              <c:layout>
                <c:manualLayout>
                  <c:x val="-9.077777777777768E-2"/>
                  <c:y val="4.629629629629629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22-4192-91CF-51D84665AB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GRAPHIQUE!$K$6:$K$10</c:f>
              <c:strCache>
                <c:ptCount val="5"/>
                <c:pt idx="0">
                  <c:v>MALADIE </c:v>
                </c:pt>
                <c:pt idx="1">
                  <c:v>MALADIE COVID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</c:v>
                </c:pt>
              </c:strCache>
            </c:strRef>
          </c:cat>
          <c:val>
            <c:numRef>
              <c:f>GRAPHIQUE!$M$6:$M$10</c:f>
              <c:numCache>
                <c:formatCode>0.00%</c:formatCode>
                <c:ptCount val="5"/>
                <c:pt idx="0">
                  <c:v>5.9210526315789476E-3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1.3157894736842106E-2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C222-4192-91CF-51D84665AB1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04621808"/>
        <c:axId val="498630496"/>
      </c:lineChart>
      <c:catAx>
        <c:axId val="504621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98630496"/>
        <c:crosses val="autoZero"/>
        <c:auto val="1"/>
        <c:lblAlgn val="ctr"/>
        <c:lblOffset val="100"/>
        <c:noMultiLvlLbl val="0"/>
      </c:catAx>
      <c:valAx>
        <c:axId val="498630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04621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dirty="0"/>
              <a:t>Absentéisme </a:t>
            </a:r>
            <a:r>
              <a:rPr lang="fr-FR" sz="1800" b="1" dirty="0" err="1"/>
              <a:t>janv</a:t>
            </a:r>
            <a:r>
              <a:rPr lang="fr-FR" sz="1800" b="1" baseline="0" dirty="0"/>
              <a:t> &amp; </a:t>
            </a:r>
            <a:r>
              <a:rPr lang="fr-FR" sz="1800" b="1" baseline="0" dirty="0" err="1"/>
              <a:t>fév</a:t>
            </a:r>
            <a:r>
              <a:rPr lang="fr-FR" sz="1800" b="1" baseline="0" dirty="0"/>
              <a:t> 2022 en heures</a:t>
            </a:r>
            <a:endParaRPr lang="fr-FR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35710745715609077"/>
          <c:y val="0.17171296296296296"/>
          <c:w val="0.60338273892234062"/>
          <c:h val="0.614984324876057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graphique!$B$5:$B$6</c:f>
              <c:strCache>
                <c:ptCount val="2"/>
                <c:pt idx="0">
                  <c:v>janv-22</c:v>
                </c:pt>
                <c:pt idx="1">
                  <c:v>HEURES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graphique!$A$7:$A$12</c:f>
              <c:strCache>
                <c:ptCount val="6"/>
                <c:pt idx="0">
                  <c:v>MALADIE </c:v>
                </c:pt>
                <c:pt idx="1">
                  <c:v>MALADIE LIE COVID-19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/ MALADIE PROF</c:v>
                </c:pt>
                <c:pt idx="5">
                  <c:v>MI TEMPS THERAPEUTIQUE</c:v>
                </c:pt>
              </c:strCache>
            </c:strRef>
          </c:cat>
          <c:val>
            <c:numRef>
              <c:f>graphique!$B$7:$B$12</c:f>
              <c:numCache>
                <c:formatCode>General</c:formatCode>
                <c:ptCount val="6"/>
                <c:pt idx="0">
                  <c:v>493.12</c:v>
                </c:pt>
                <c:pt idx="1">
                  <c:v>338.56</c:v>
                </c:pt>
                <c:pt idx="2">
                  <c:v>0</c:v>
                </c:pt>
                <c:pt idx="3">
                  <c:v>0</c:v>
                </c:pt>
                <c:pt idx="4">
                  <c:v>927.36</c:v>
                </c:pt>
                <c:pt idx="5">
                  <c:v>154.56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AE-40B2-BCAC-2CCF50EC413D}"/>
            </c:ext>
          </c:extLst>
        </c:ser>
        <c:ser>
          <c:idx val="1"/>
          <c:order val="1"/>
          <c:tx>
            <c:strRef>
              <c:f>graphique!$C$5:$C$6</c:f>
              <c:strCache>
                <c:ptCount val="2"/>
                <c:pt idx="0">
                  <c:v>févr-22</c:v>
                </c:pt>
                <c:pt idx="1">
                  <c:v>HEURES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2.4509803921566832E-3"/>
                  <c:y val="-1.3888888888888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AE-40B2-BCAC-2CCF50EC413D}"/>
                </c:ext>
              </c:extLst>
            </c:dLbl>
            <c:dLbl>
              <c:idx val="5"/>
              <c:layout>
                <c:manualLayout>
                  <c:x val="-2.5293345684730584E-3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AE-40B2-BCAC-2CCF50EC41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graphique!$A$7:$A$12</c:f>
              <c:strCache>
                <c:ptCount val="6"/>
                <c:pt idx="0">
                  <c:v>MALADIE </c:v>
                </c:pt>
                <c:pt idx="1">
                  <c:v>MALADIE LIE COVID-19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/ MALADIE PROF</c:v>
                </c:pt>
                <c:pt idx="5">
                  <c:v>MI TEMPS THERAPEUTIQUE</c:v>
                </c:pt>
              </c:strCache>
            </c:strRef>
          </c:cat>
          <c:val>
            <c:numRef>
              <c:f>graphique!$C$7:$C$12</c:f>
              <c:numCache>
                <c:formatCode>General</c:formatCode>
                <c:ptCount val="6"/>
                <c:pt idx="0">
                  <c:v>485.76000000000005</c:v>
                </c:pt>
                <c:pt idx="1">
                  <c:v>264.96000000000004</c:v>
                </c:pt>
                <c:pt idx="2">
                  <c:v>0</c:v>
                </c:pt>
                <c:pt idx="3">
                  <c:v>0</c:v>
                </c:pt>
                <c:pt idx="4">
                  <c:v>883.2</c:v>
                </c:pt>
                <c:pt idx="5">
                  <c:v>66.240000000000009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3AE-40B2-BCAC-2CCF50EC41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37336927"/>
        <c:axId val="1530090319"/>
      </c:barChart>
      <c:catAx>
        <c:axId val="13373369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30090319"/>
        <c:crosses val="autoZero"/>
        <c:auto val="1"/>
        <c:lblAlgn val="ctr"/>
        <c:lblOffset val="100"/>
        <c:noMultiLvlLbl val="0"/>
      </c:catAx>
      <c:valAx>
        <c:axId val="15300903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373369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800" b="1" dirty="0"/>
              <a:t>Absentéisme </a:t>
            </a:r>
            <a:r>
              <a:rPr lang="fr-FR" sz="1800" b="1" dirty="0" err="1"/>
              <a:t>janv</a:t>
            </a:r>
            <a:r>
              <a:rPr lang="fr-FR" sz="1800" b="1" dirty="0"/>
              <a:t> &amp; </a:t>
            </a:r>
            <a:r>
              <a:rPr lang="fr-FR" sz="1800" b="1" dirty="0" err="1"/>
              <a:t>fév</a:t>
            </a:r>
            <a:r>
              <a:rPr lang="fr-FR" sz="1800" b="1" baseline="0" dirty="0"/>
              <a:t> 2022 en %</a:t>
            </a:r>
            <a:endParaRPr lang="fr-FR" sz="1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graphique!$F$5:$F$6</c:f>
              <c:strCache>
                <c:ptCount val="2"/>
                <c:pt idx="0">
                  <c:v>janv-22</c:v>
                </c:pt>
                <c:pt idx="1">
                  <c:v>TX.ABS.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0555555555555575E-2"/>
                  <c:y val="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34B-4D55-98D3-D16C333370DA}"/>
                </c:ext>
              </c:extLst>
            </c:dLbl>
            <c:dLbl>
              <c:idx val="1"/>
              <c:layout>
                <c:manualLayout>
                  <c:x val="-5.5555555555555608E-2"/>
                  <c:y val="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4B-4D55-98D3-D16C333370DA}"/>
                </c:ext>
              </c:extLst>
            </c:dLbl>
            <c:dLbl>
              <c:idx val="4"/>
              <c:layout>
                <c:manualLayout>
                  <c:x val="-0.05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34B-4D55-98D3-D16C333370DA}"/>
                </c:ext>
              </c:extLst>
            </c:dLbl>
            <c:dLbl>
              <c:idx val="5"/>
              <c:layout>
                <c:manualLayout>
                  <c:x val="-1.1111111111111112E-2"/>
                  <c:y val="2.3148148148148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4B-4D55-98D3-D16C333370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graphique!$E$7:$E$12</c:f>
              <c:strCache>
                <c:ptCount val="6"/>
                <c:pt idx="0">
                  <c:v>MALADIE </c:v>
                </c:pt>
                <c:pt idx="1">
                  <c:v>MALADIE LIE COVID-19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/ MALADIE PROF</c:v>
                </c:pt>
                <c:pt idx="5">
                  <c:v>MI TEMPS THERAPEUTIQUE</c:v>
                </c:pt>
              </c:strCache>
            </c:strRef>
          </c:cat>
          <c:val>
            <c:numRef>
              <c:f>graphique!$F$7:$F$12</c:f>
              <c:numCache>
                <c:formatCode>0.00%</c:formatCode>
                <c:ptCount val="6"/>
                <c:pt idx="0">
                  <c:v>3.5060177917320773E-2</c:v>
                </c:pt>
                <c:pt idx="1">
                  <c:v>2.4071166928309785E-2</c:v>
                </c:pt>
                <c:pt idx="2">
                  <c:v>0</c:v>
                </c:pt>
                <c:pt idx="3">
                  <c:v>0</c:v>
                </c:pt>
                <c:pt idx="4">
                  <c:v>6.5934065934065936E-2</c:v>
                </c:pt>
                <c:pt idx="5">
                  <c:v>1.0989010989010988E-2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34B-4D55-98D3-D16C333370DA}"/>
            </c:ext>
          </c:extLst>
        </c:ser>
        <c:ser>
          <c:idx val="1"/>
          <c:order val="1"/>
          <c:tx>
            <c:strRef>
              <c:f>graphique!$G$5:$G$6</c:f>
              <c:strCache>
                <c:ptCount val="2"/>
                <c:pt idx="0">
                  <c:v>févr-22</c:v>
                </c:pt>
                <c:pt idx="1">
                  <c:v>TX.ABS.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1111111111111137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4B-4D55-98D3-D16C333370DA}"/>
                </c:ext>
              </c:extLst>
            </c:dLbl>
            <c:dLbl>
              <c:idx val="1"/>
              <c:layout>
                <c:manualLayout>
                  <c:x val="-3.0555555555555607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4B-4D55-98D3-D16C333370DA}"/>
                </c:ext>
              </c:extLst>
            </c:dLbl>
            <c:dLbl>
              <c:idx val="4"/>
              <c:layout>
                <c:manualLayout>
                  <c:x val="-3.8888888888888994E-2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4B-4D55-98D3-D16C333370DA}"/>
                </c:ext>
              </c:extLst>
            </c:dLbl>
            <c:dLbl>
              <c:idx val="5"/>
              <c:layout>
                <c:manualLayout>
                  <c:x val="-5.5555555555555558E-3"/>
                  <c:y val="-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4B-4D55-98D3-D16C333370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graphique!$E$7:$E$12</c:f>
              <c:strCache>
                <c:ptCount val="6"/>
                <c:pt idx="0">
                  <c:v>MALADIE </c:v>
                </c:pt>
                <c:pt idx="1">
                  <c:v>MALADIE LIE COVID-19</c:v>
                </c:pt>
                <c:pt idx="2">
                  <c:v>MATERNITE / PATERNITE</c:v>
                </c:pt>
                <c:pt idx="3">
                  <c:v>ACCDT.TRAV.</c:v>
                </c:pt>
                <c:pt idx="4">
                  <c:v>LONGUE MALADIE / MALADIE PROF</c:v>
                </c:pt>
                <c:pt idx="5">
                  <c:v>MI TEMPS THERAPEUTIQUE</c:v>
                </c:pt>
              </c:strCache>
            </c:strRef>
          </c:cat>
          <c:val>
            <c:numRef>
              <c:f>graphique!$G$7:$G$12</c:f>
              <c:numCache>
                <c:formatCode>0.00%</c:formatCode>
                <c:ptCount val="6"/>
                <c:pt idx="0">
                  <c:v>3.6666666666666667E-2</c:v>
                </c:pt>
                <c:pt idx="1">
                  <c:v>0.02</c:v>
                </c:pt>
                <c:pt idx="2">
                  <c:v>0</c:v>
                </c:pt>
                <c:pt idx="3">
                  <c:v>0</c:v>
                </c:pt>
                <c:pt idx="4">
                  <c:v>6.6666666666666666E-2</c:v>
                </c:pt>
                <c:pt idx="5">
                  <c:v>5.0000000000000001E-3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34B-4D55-98D3-D16C333370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66513375"/>
        <c:axId val="1535614367"/>
      </c:lineChart>
      <c:catAx>
        <c:axId val="1466513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35614367"/>
        <c:crosses val="autoZero"/>
        <c:auto val="1"/>
        <c:lblAlgn val="ctr"/>
        <c:lblOffset val="100"/>
        <c:noMultiLvlLbl val="0"/>
      </c:catAx>
      <c:valAx>
        <c:axId val="15356143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4665133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95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841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85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35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57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574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90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896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6616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41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967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B2B0E-F1EA-4E11-B282-4B9B6618A5B2}" type="datetimeFigureOut">
              <a:rPr lang="fr-FR" smtClean="0"/>
              <a:t>27/06/2022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5A6F1-8EAA-4846-9D75-B9B181E1A8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89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3.png"/><Relationship Id="rId7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2581" y="1770620"/>
            <a:ext cx="8091054" cy="2521527"/>
          </a:xfrm>
        </p:spPr>
        <p:txBody>
          <a:bodyPr>
            <a:noAutofit/>
          </a:bodyPr>
          <a:lstStyle/>
          <a:p>
            <a:pPr algn="ctr"/>
            <a:r>
              <a:rPr lang="fr-FR" sz="5400" dirty="0"/>
              <a:t>Présentation                                absentéisme au 28/02/2022  Puteaux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5972"/>
            <a:ext cx="3925455" cy="722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140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5844" y="6240600"/>
            <a:ext cx="2536156" cy="5608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312" y="-2408"/>
            <a:ext cx="2127688" cy="20606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54664"/>
            <a:ext cx="5054022" cy="1121761"/>
          </a:xfrm>
          <a:prstGeom prst="rect">
            <a:avLst/>
          </a:prstGeom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E738A149-DB77-421D-829A-F6B87FD23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590358"/>
              </p:ext>
            </p:extLst>
          </p:nvPr>
        </p:nvGraphicFramePr>
        <p:xfrm>
          <a:off x="224322" y="300659"/>
          <a:ext cx="5654497" cy="3515119"/>
        </p:xfrm>
        <a:graphic>
          <a:graphicData uri="http://schemas.openxmlformats.org/drawingml/2006/table">
            <a:tbl>
              <a:tblPr/>
              <a:tblGrid>
                <a:gridCol w="2369874">
                  <a:extLst>
                    <a:ext uri="{9D8B030D-6E8A-4147-A177-3AD203B41FA5}">
                      <a16:colId xmlns:a16="http://schemas.microsoft.com/office/drawing/2014/main" val="2849166642"/>
                    </a:ext>
                  </a:extLst>
                </a:gridCol>
                <a:gridCol w="662902">
                  <a:extLst>
                    <a:ext uri="{9D8B030D-6E8A-4147-A177-3AD203B41FA5}">
                      <a16:colId xmlns:a16="http://schemas.microsoft.com/office/drawing/2014/main" val="3184819389"/>
                    </a:ext>
                  </a:extLst>
                </a:gridCol>
                <a:gridCol w="633019">
                  <a:extLst>
                    <a:ext uri="{9D8B030D-6E8A-4147-A177-3AD203B41FA5}">
                      <a16:colId xmlns:a16="http://schemas.microsoft.com/office/drawing/2014/main" val="722995572"/>
                    </a:ext>
                  </a:extLst>
                </a:gridCol>
                <a:gridCol w="994351">
                  <a:extLst>
                    <a:ext uri="{9D8B030D-6E8A-4147-A177-3AD203B41FA5}">
                      <a16:colId xmlns:a16="http://schemas.microsoft.com/office/drawing/2014/main" val="2969658599"/>
                    </a:ext>
                  </a:extLst>
                </a:gridCol>
                <a:gridCol w="994351">
                  <a:extLst>
                    <a:ext uri="{9D8B030D-6E8A-4147-A177-3AD203B41FA5}">
                      <a16:colId xmlns:a16="http://schemas.microsoft.com/office/drawing/2014/main" val="1827926948"/>
                    </a:ext>
                  </a:extLst>
                </a:gridCol>
              </a:tblGrid>
              <a:tr h="191951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ABSENTEISME JANVIER 2022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4323107"/>
                  </a:ext>
                </a:extLst>
              </a:tr>
              <a:tr h="154799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7120188"/>
                  </a:ext>
                </a:extLst>
              </a:tr>
              <a:tr h="154799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 TRAVAILLEES THEORIQUES: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154,56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8853082"/>
                  </a:ext>
                </a:extLst>
              </a:tr>
              <a:tr h="154799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RESEAU: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018305"/>
                  </a:ext>
                </a:extLst>
              </a:tr>
              <a:tr h="154799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SIEGE: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112196"/>
                  </a:ext>
                </a:extLst>
              </a:tr>
              <a:tr h="154799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486316"/>
                  </a:ext>
                </a:extLst>
              </a:tr>
              <a:tr h="191951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RESEAU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SIEGE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63822"/>
                  </a:ext>
                </a:extLst>
              </a:tr>
              <a:tr h="30340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262859"/>
                  </a:ext>
                </a:extLst>
              </a:tr>
              <a:tr h="3529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544,64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657257"/>
                  </a:ext>
                </a:extLst>
              </a:tr>
              <a:tr h="3529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COVID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147,20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73,60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0,60%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380768"/>
                  </a:ext>
                </a:extLst>
              </a:tr>
              <a:tr h="3529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MATERNITE / PATERNITE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309,12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3369204"/>
                  </a:ext>
                </a:extLst>
              </a:tr>
              <a:tr h="3529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ACCDT.TRAV.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159885"/>
                  </a:ext>
                </a:extLst>
              </a:tr>
              <a:tr h="35294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LONGUE 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154,56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1,27%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4045867"/>
                  </a:ext>
                </a:extLst>
              </a:tr>
              <a:tr h="26935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personne en longue maladie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451206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6BE793ED-EB47-4E9A-A994-8C4521E631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98584"/>
              </p:ext>
            </p:extLst>
          </p:nvPr>
        </p:nvGraphicFramePr>
        <p:xfrm>
          <a:off x="6214553" y="2756349"/>
          <a:ext cx="5753125" cy="3484251"/>
        </p:xfrm>
        <a:graphic>
          <a:graphicData uri="http://schemas.openxmlformats.org/drawingml/2006/table">
            <a:tbl>
              <a:tblPr/>
              <a:tblGrid>
                <a:gridCol w="2266385">
                  <a:extLst>
                    <a:ext uri="{9D8B030D-6E8A-4147-A177-3AD203B41FA5}">
                      <a16:colId xmlns:a16="http://schemas.microsoft.com/office/drawing/2014/main" val="3269107533"/>
                    </a:ext>
                  </a:extLst>
                </a:gridCol>
                <a:gridCol w="633953">
                  <a:extLst>
                    <a:ext uri="{9D8B030D-6E8A-4147-A177-3AD203B41FA5}">
                      <a16:colId xmlns:a16="http://schemas.microsoft.com/office/drawing/2014/main" val="4211426571"/>
                    </a:ext>
                  </a:extLst>
                </a:gridCol>
                <a:gridCol w="950929">
                  <a:extLst>
                    <a:ext uri="{9D8B030D-6E8A-4147-A177-3AD203B41FA5}">
                      <a16:colId xmlns:a16="http://schemas.microsoft.com/office/drawing/2014/main" val="517925"/>
                    </a:ext>
                  </a:extLst>
                </a:gridCol>
                <a:gridCol w="950929">
                  <a:extLst>
                    <a:ext uri="{9D8B030D-6E8A-4147-A177-3AD203B41FA5}">
                      <a16:colId xmlns:a16="http://schemas.microsoft.com/office/drawing/2014/main" val="2263611797"/>
                    </a:ext>
                  </a:extLst>
                </a:gridCol>
                <a:gridCol w="950929">
                  <a:extLst>
                    <a:ext uri="{9D8B030D-6E8A-4147-A177-3AD203B41FA5}">
                      <a16:colId xmlns:a16="http://schemas.microsoft.com/office/drawing/2014/main" val="2425739674"/>
                    </a:ext>
                  </a:extLst>
                </a:gridCol>
              </a:tblGrid>
              <a:tr h="188139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ABSENTEISME FEVRIER 2022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Helv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228287"/>
                  </a:ext>
                </a:extLst>
              </a:tr>
              <a:tr h="157834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432501"/>
                  </a:ext>
                </a:extLst>
              </a:tr>
              <a:tr h="157834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 TRAVAILLEES THEORIQUES: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147,20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10444"/>
                  </a:ext>
                </a:extLst>
              </a:tr>
              <a:tr h="15783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RESEAU: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90585"/>
                  </a:ext>
                </a:extLst>
              </a:tr>
              <a:tr h="157834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SIEGE: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502226"/>
                  </a:ext>
                </a:extLst>
              </a:tr>
              <a:tr h="157834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9355191"/>
                  </a:ext>
                </a:extLst>
              </a:tr>
              <a:tr h="188139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RESEAU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SIEGE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7178758"/>
                  </a:ext>
                </a:extLst>
              </a:tr>
              <a:tr h="279039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8268035"/>
                  </a:ext>
                </a:extLst>
              </a:tr>
              <a:tr h="358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471,04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2,76%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66,24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856424"/>
                  </a:ext>
                </a:extLst>
              </a:tr>
              <a:tr h="358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COVID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44,16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905039"/>
                  </a:ext>
                </a:extLst>
              </a:tr>
              <a:tr h="358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MATERNITE / PATERNITE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412,16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7712548"/>
                  </a:ext>
                </a:extLst>
              </a:tr>
              <a:tr h="358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ACCDT.TRAV.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6926437"/>
                  </a:ext>
                </a:extLst>
              </a:tr>
              <a:tr h="358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LONGUE 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147,20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1,32%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024088"/>
                  </a:ext>
                </a:extLst>
              </a:tr>
              <a:tr h="23917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personne en longue maladie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286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0357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231" y="6176963"/>
            <a:ext cx="2536156" cy="5608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312" y="-2408"/>
            <a:ext cx="2127688" cy="20606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54664"/>
            <a:ext cx="5054022" cy="1121761"/>
          </a:xfrm>
          <a:prstGeom prst="rect">
            <a:avLst/>
          </a:prstGeom>
        </p:spPr>
      </p:pic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88958F0E-DB74-48F3-925F-2F5801EA7F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0045232"/>
              </p:ext>
            </p:extLst>
          </p:nvPr>
        </p:nvGraphicFramePr>
        <p:xfrm>
          <a:off x="160257" y="219172"/>
          <a:ext cx="5332054" cy="311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F6E79B18-7FED-42D6-8A2C-2049DBB503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6462867"/>
              </p:ext>
            </p:extLst>
          </p:nvPr>
        </p:nvGraphicFramePr>
        <p:xfrm>
          <a:off x="126613" y="3378072"/>
          <a:ext cx="5205125" cy="2978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F9C333A6-D056-4DCA-AF21-4F24299982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139607"/>
              </p:ext>
            </p:extLst>
          </p:nvPr>
        </p:nvGraphicFramePr>
        <p:xfrm>
          <a:off x="5452729" y="177600"/>
          <a:ext cx="5332054" cy="311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Graphique 14">
            <a:extLst>
              <a:ext uri="{FF2B5EF4-FFF2-40B4-BE49-F238E27FC236}">
                <a16:creationId xmlns:a16="http://schemas.microsoft.com/office/drawing/2014/main" id="{CAE7A0ED-E3F9-4736-88BA-8950E35B48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200418"/>
              </p:ext>
            </p:extLst>
          </p:nvPr>
        </p:nvGraphicFramePr>
        <p:xfrm>
          <a:off x="5795293" y="3419645"/>
          <a:ext cx="5601713" cy="2839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387266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72581" y="1770620"/>
            <a:ext cx="8091054" cy="2521527"/>
          </a:xfrm>
        </p:spPr>
        <p:txBody>
          <a:bodyPr>
            <a:noAutofit/>
          </a:bodyPr>
          <a:lstStyle/>
          <a:p>
            <a:pPr algn="ctr"/>
            <a:r>
              <a:rPr lang="fr-FR" sz="5400" dirty="0"/>
              <a:t>Présentation                                absentéisme au 28/02/2022  Saint-Victor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5972"/>
            <a:ext cx="3925455" cy="722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2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231" y="6176963"/>
            <a:ext cx="2536156" cy="5608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312" y="-2408"/>
            <a:ext cx="2127688" cy="20606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54664"/>
            <a:ext cx="5054022" cy="1121761"/>
          </a:xfrm>
          <a:prstGeom prst="rect">
            <a:avLst/>
          </a:prstGeom>
        </p:spPr>
      </p:pic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13C33493-23D0-4662-9B1E-817DB0ED5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991690"/>
              </p:ext>
            </p:extLst>
          </p:nvPr>
        </p:nvGraphicFramePr>
        <p:xfrm>
          <a:off x="270666" y="367643"/>
          <a:ext cx="5256585" cy="3808429"/>
        </p:xfrm>
        <a:graphic>
          <a:graphicData uri="http://schemas.openxmlformats.org/drawingml/2006/table">
            <a:tbl>
              <a:tblPr/>
              <a:tblGrid>
                <a:gridCol w="2456508">
                  <a:extLst>
                    <a:ext uri="{9D8B030D-6E8A-4147-A177-3AD203B41FA5}">
                      <a16:colId xmlns:a16="http://schemas.microsoft.com/office/drawing/2014/main" val="1941926224"/>
                    </a:ext>
                  </a:extLst>
                </a:gridCol>
                <a:gridCol w="1116595">
                  <a:extLst>
                    <a:ext uri="{9D8B030D-6E8A-4147-A177-3AD203B41FA5}">
                      <a16:colId xmlns:a16="http://schemas.microsoft.com/office/drawing/2014/main" val="1782021259"/>
                    </a:ext>
                  </a:extLst>
                </a:gridCol>
                <a:gridCol w="1683482">
                  <a:extLst>
                    <a:ext uri="{9D8B030D-6E8A-4147-A177-3AD203B41FA5}">
                      <a16:colId xmlns:a16="http://schemas.microsoft.com/office/drawing/2014/main" val="3730530471"/>
                    </a:ext>
                  </a:extLst>
                </a:gridCol>
              </a:tblGrid>
              <a:tr h="2299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ABSENTEISME JANVIER 2022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069925"/>
                  </a:ext>
                </a:extLst>
              </a:tr>
              <a:tr h="185415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6065970"/>
                  </a:ext>
                </a:extLst>
              </a:tr>
              <a:tr h="1854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 TRAVAILLEES THEORIQUES: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154,56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974474"/>
                  </a:ext>
                </a:extLst>
              </a:tr>
              <a:tr h="185415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751730"/>
                  </a:ext>
                </a:extLst>
              </a:tr>
              <a:tr h="185415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178240"/>
                  </a:ext>
                </a:extLst>
              </a:tr>
              <a:tr h="229915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ST VICTOR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838675"/>
                  </a:ext>
                </a:extLst>
              </a:tr>
              <a:tr h="255873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552099"/>
                  </a:ext>
                </a:extLst>
              </a:tr>
              <a:tr h="3485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493,12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2642405"/>
                  </a:ext>
                </a:extLst>
              </a:tr>
              <a:tr h="3485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LIE COVID-19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338,56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691135"/>
                  </a:ext>
                </a:extLst>
              </a:tr>
              <a:tr h="3485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MATERNITE / PATERNITE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30289"/>
                  </a:ext>
                </a:extLst>
              </a:tr>
              <a:tr h="3485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ACCDT.TRAV.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889674"/>
                  </a:ext>
                </a:extLst>
              </a:tr>
              <a:tr h="36341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LONGUE MALADIE / MALADIE PROF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927,36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6,59%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613413"/>
                  </a:ext>
                </a:extLst>
              </a:tr>
              <a:tr h="3485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 TEMPS THERAPEUTIQUE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154,56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621370"/>
                  </a:ext>
                </a:extLst>
              </a:tr>
              <a:tr h="244748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personnes en longue maladie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1664419"/>
                  </a:ext>
                </a:extLst>
              </a:tr>
            </a:tbl>
          </a:graphicData>
        </a:graphic>
      </p:graphicFrame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9C33B6B-BA3F-4BB1-A7EF-6C6D8FD49F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992299"/>
              </p:ext>
            </p:extLst>
          </p:nvPr>
        </p:nvGraphicFramePr>
        <p:xfrm>
          <a:off x="6325386" y="2318988"/>
          <a:ext cx="5256584" cy="3667025"/>
        </p:xfrm>
        <a:graphic>
          <a:graphicData uri="http://schemas.openxmlformats.org/drawingml/2006/table">
            <a:tbl>
              <a:tblPr/>
              <a:tblGrid>
                <a:gridCol w="2428729">
                  <a:extLst>
                    <a:ext uri="{9D8B030D-6E8A-4147-A177-3AD203B41FA5}">
                      <a16:colId xmlns:a16="http://schemas.microsoft.com/office/drawing/2014/main" val="3675242500"/>
                    </a:ext>
                  </a:extLst>
                </a:gridCol>
                <a:gridCol w="1129443">
                  <a:extLst>
                    <a:ext uri="{9D8B030D-6E8A-4147-A177-3AD203B41FA5}">
                      <a16:colId xmlns:a16="http://schemas.microsoft.com/office/drawing/2014/main" val="1073860037"/>
                    </a:ext>
                  </a:extLst>
                </a:gridCol>
                <a:gridCol w="1698412">
                  <a:extLst>
                    <a:ext uri="{9D8B030D-6E8A-4147-A177-3AD203B41FA5}">
                      <a16:colId xmlns:a16="http://schemas.microsoft.com/office/drawing/2014/main" val="2321671136"/>
                    </a:ext>
                  </a:extLst>
                </a:gridCol>
              </a:tblGrid>
              <a:tr h="224882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ABSENTEISME FEVRIER 2022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629643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604240"/>
                  </a:ext>
                </a:extLst>
              </a:tr>
              <a:tr h="181356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 TRAVAILLEES THEORIQUES: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147,20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049094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EFFECTIF :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4343775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937170"/>
                  </a:ext>
                </a:extLst>
              </a:tr>
              <a:tr h="224882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Helv"/>
                        </a:rPr>
                        <a:t>ST VICTOR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417676"/>
                  </a:ext>
                </a:extLst>
              </a:tr>
              <a:tr h="250272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HEURES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TX.ABS.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654161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485,76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0216640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MALADIE LIE COVID-19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264,96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208823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MATERNITE / PATERNITE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0717362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ACCDT.TRAV.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3330953"/>
                  </a:ext>
                </a:extLst>
              </a:tr>
              <a:tr h="3554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LONGUE MALADIE / MALADIE PROF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883,20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6,67%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0264701"/>
                  </a:ext>
                </a:extLst>
              </a:tr>
              <a:tr h="34095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 TEMPS THERAPEUTIQUE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66,24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79245"/>
                  </a:ext>
                </a:extLst>
              </a:tr>
              <a:tr h="1813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personnes en longue maladie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2968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642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9231" y="6176963"/>
            <a:ext cx="2536156" cy="560881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4312" y="-2408"/>
            <a:ext cx="2127688" cy="206062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054664"/>
            <a:ext cx="5054022" cy="1121761"/>
          </a:xfrm>
          <a:prstGeom prst="rect">
            <a:avLst/>
          </a:prstGeom>
        </p:spPr>
      </p:pic>
      <p:graphicFrame>
        <p:nvGraphicFramePr>
          <p:cNvPr id="9" name="Graphique 8">
            <a:extLst>
              <a:ext uri="{FF2B5EF4-FFF2-40B4-BE49-F238E27FC236}">
                <a16:creationId xmlns:a16="http://schemas.microsoft.com/office/drawing/2014/main" id="{D4CDF944-D98D-44E8-950E-41716E47DA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478401"/>
              </p:ext>
            </p:extLst>
          </p:nvPr>
        </p:nvGraphicFramePr>
        <p:xfrm>
          <a:off x="-94585" y="108955"/>
          <a:ext cx="6190585" cy="3746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F7586BAE-F179-4B1D-9E7F-76CA56516A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7295364"/>
              </p:ext>
            </p:extLst>
          </p:nvPr>
        </p:nvGraphicFramePr>
        <p:xfrm>
          <a:off x="6265683" y="2809188"/>
          <a:ext cx="5679464" cy="3245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301607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04C40159B1E6974F991DDACD664F79C0" ma:contentTypeVersion="11" ma:contentTypeDescription="Creare un nuovo documento." ma:contentTypeScope="" ma:versionID="adcc2aa75390bc15ca56ebe13a21c207">
  <xsd:schema xmlns:xsd="http://www.w3.org/2001/XMLSchema" xmlns:xs="http://www.w3.org/2001/XMLSchema" xmlns:p="http://schemas.microsoft.com/office/2006/metadata/properties" xmlns:ns3="52c300bd-5879-4caa-9f28-362e600e116d" targetNamespace="http://schemas.microsoft.com/office/2006/metadata/properties" ma:root="true" ma:fieldsID="c6f8499e808542fb3b4590bafc777ba8" ns3:_="">
    <xsd:import namespace="52c300bd-5879-4caa-9f28-362e600e11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c300bd-5879-4caa-9f28-362e600e1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07B8566-43C1-4441-AC75-27A997BD42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c300bd-5879-4caa-9f28-362e600e11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BE6B9A-AC5F-46B5-917F-3B6D110A89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D0081A-FFA4-4FB0-B6AF-50E1EE9CE555}">
  <ds:schemaRefs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52c300bd-5879-4caa-9f28-362e600e116d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327</Words>
  <Application>Microsoft Office PowerPoint</Application>
  <PresentationFormat>Grand écran</PresentationFormat>
  <Paragraphs>141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Helv</vt:lpstr>
      <vt:lpstr>Thème Office</vt:lpstr>
      <vt:lpstr>Présentation                                absentéisme au 28/02/2022  Puteaux</vt:lpstr>
      <vt:lpstr>Présentation PowerPoint</vt:lpstr>
      <vt:lpstr>Présentation PowerPoint</vt:lpstr>
      <vt:lpstr>Présentation                                absentéisme au 28/02/2022  Saint-Victor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TSAO Lea</dc:creator>
  <cp:lastModifiedBy>BARDET Celine</cp:lastModifiedBy>
  <cp:revision>84</cp:revision>
  <dcterms:created xsi:type="dcterms:W3CDTF">2019-04-16T07:32:22Z</dcterms:created>
  <dcterms:modified xsi:type="dcterms:W3CDTF">2022-06-27T17:26:12Z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0x01010004C40159B1E6974F991DDACD664F79C0</vt:lpwstr>
  </property>
</Properties>
</file>