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66" r:id="rId4"/>
    <p:sldId id="285" r:id="rId5"/>
    <p:sldId id="275" r:id="rId6"/>
    <p:sldId id="292" r:id="rId7"/>
    <p:sldId id="276" r:id="rId8"/>
    <p:sldId id="294" r:id="rId9"/>
    <p:sldId id="277" r:id="rId10"/>
    <p:sldId id="296" r:id="rId11"/>
    <p:sldId id="308" r:id="rId12"/>
    <p:sldId id="309" r:id="rId13"/>
    <p:sldId id="271" r:id="rId14"/>
    <p:sldId id="278" r:id="rId15"/>
    <p:sldId id="289" r:id="rId16"/>
    <p:sldId id="279" r:id="rId17"/>
    <p:sldId id="290" r:id="rId18"/>
    <p:sldId id="280" r:id="rId19"/>
    <p:sldId id="281" r:id="rId20"/>
    <p:sldId id="282" r:id="rId21"/>
    <p:sldId id="304" r:id="rId22"/>
    <p:sldId id="283" r:id="rId23"/>
    <p:sldId id="291" r:id="rId24"/>
    <p:sldId id="272" r:id="rId25"/>
    <p:sldId id="298" r:id="rId26"/>
    <p:sldId id="299" r:id="rId27"/>
    <p:sldId id="302" r:id="rId28"/>
    <p:sldId id="303" r:id="rId29"/>
    <p:sldId id="307" r:id="rId30"/>
    <p:sldId id="306" r:id="rId31"/>
    <p:sldId id="300" r:id="rId32"/>
    <p:sldId id="301" r:id="rId33"/>
    <p:sldId id="310" r:id="rId34"/>
    <p:sldId id="311" r:id="rId35"/>
    <p:sldId id="273" r:id="rId36"/>
    <p:sldId id="297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057"/>
    <a:srgbClr val="E87A91"/>
    <a:srgbClr val="F8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95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41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85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5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57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57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90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896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61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41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67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B2B0E-F1EA-4E11-B282-4B9B6618A5B2}" type="datetimeFigureOut">
              <a:rPr lang="fr-FR" smtClean="0"/>
              <a:t>21/07/2020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89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3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21.sv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1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3.sv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0.jpeg"/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12" Type="http://schemas.openxmlformats.org/officeDocument/2006/relationships/image" Target="../media/image13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167" y="-38637"/>
            <a:ext cx="4612046" cy="72250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fr-FR" b="1" dirty="0"/>
              <a:t>Catalogue de Formations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198512"/>
            <a:ext cx="9144000" cy="1059287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Eligibles </a:t>
            </a:r>
            <a:r>
              <a:rPr lang="fr-FR" sz="2000" b="1" dirty="0"/>
              <a:t>au </a:t>
            </a:r>
            <a:r>
              <a:rPr lang="fr-FR" sz="2000" b="1" dirty="0" smtClean="0"/>
              <a:t>CPF</a:t>
            </a:r>
          </a:p>
          <a:p>
            <a:r>
              <a:rPr lang="fr-FR" sz="2000" b="1" dirty="0" smtClean="0"/>
              <a:t>21 juillet 2020</a:t>
            </a:r>
            <a:endParaRPr lang="fr-FR" sz="2000" b="1" dirty="0"/>
          </a:p>
        </p:txBody>
      </p:sp>
      <p:pic>
        <p:nvPicPr>
          <p:cNvPr id="6" name="Imag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50" y="6296025"/>
            <a:ext cx="253365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81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Prise de parole en public : les techniques pour convaincre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662116" y="3662937"/>
            <a:ext cx="2672323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Repérer ses atouts et points faibles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662116" y="2832886"/>
            <a:ext cx="2670097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Exceller dans la prise de parole en public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656081" y="4448545"/>
            <a:ext cx="2676132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Valoriser son image et affirmer son style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AD377BD0-0687-6D4B-93F4-CE3F1BDF0014}"/>
              </a:ext>
            </a:extLst>
          </p:cNvPr>
          <p:cNvSpPr/>
          <p:nvPr/>
        </p:nvSpPr>
        <p:spPr>
          <a:xfrm>
            <a:off x="8255597" y="3652694"/>
            <a:ext cx="3270478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Gagner en assurance dans ses interventions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30855CB-51A2-604A-BEEB-9197A9EBD703}"/>
              </a:ext>
            </a:extLst>
          </p:cNvPr>
          <p:cNvSpPr/>
          <p:nvPr/>
        </p:nvSpPr>
        <p:spPr>
          <a:xfrm>
            <a:off x="8252746" y="4460273"/>
            <a:ext cx="3270478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Harmoniser discours, comportement et image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16DC858-13C9-6248-A57D-FA2100D7470C}"/>
              </a:ext>
            </a:extLst>
          </p:cNvPr>
          <p:cNvSpPr/>
          <p:nvPr/>
        </p:nvSpPr>
        <p:spPr>
          <a:xfrm>
            <a:off x="8255597" y="2765407"/>
            <a:ext cx="3267627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Structurer un message synthétique et percutant 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94794" y="3076398"/>
            <a:ext cx="0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/>
          <p:nvPr/>
        </p:nvCxnSpPr>
        <p:spPr>
          <a:xfrm flipH="1">
            <a:off x="3986367" y="307639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 flipH="1">
            <a:off x="6780503" y="3076398"/>
            <a:ext cx="475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3881821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xmlns="" id="{0FF0AA17-BC2E-5341-9CE0-44F103584A67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xmlns="" id="{277B7253-60A6-CF43-86E7-C7582D555DAE}"/>
              </a:ext>
            </a:extLst>
          </p:cNvPr>
          <p:cNvSpPr txBox="1"/>
          <p:nvPr/>
        </p:nvSpPr>
        <p:spPr>
          <a:xfrm>
            <a:off x="1788778" y="1628231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Entraînement intensif pour une meilleure performance orale – 2 jours (14H)  – 1 875€ HT</a:t>
            </a:r>
          </a:p>
        </p:txBody>
      </p:sp>
    </p:spTree>
    <p:extLst>
      <p:ext uri="{BB962C8B-B14F-4D97-AF65-F5344CB8AC3E}">
        <p14:creationId xmlns:p14="http://schemas.microsoft.com/office/powerpoint/2010/main" val="3593113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cap="all" dirty="0"/>
              <a:t>AFFIRMATION DE SOI - ASSERTIVITÉ</a:t>
            </a:r>
            <a:endParaRPr lang="fr-FR" cap="all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88778" y="1628231"/>
            <a:ext cx="8614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S'affirmer au quotidien dans les situations professionnelles en maîtrisant l'art d'être assertif – 3 jours  – 1 890€ HT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001464" y="2913605"/>
            <a:ext cx="5580494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</a:t>
            </a:r>
            <a:r>
              <a:rPr lang="fr-FR" dirty="0">
                <a:solidFill>
                  <a:srgbClr val="FF0000"/>
                </a:solidFill>
              </a:rPr>
              <a:t>m'approprier l'affirmation de soi </a:t>
            </a:r>
            <a:r>
              <a:rPr lang="fr-FR" dirty="0"/>
              <a:t>au quotidien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aller </a:t>
            </a:r>
            <a:r>
              <a:rPr lang="fr-FR" dirty="0">
                <a:solidFill>
                  <a:srgbClr val="FF0000"/>
                </a:solidFill>
              </a:rPr>
              <a:t>au-delà</a:t>
            </a:r>
            <a:r>
              <a:rPr lang="fr-FR" dirty="0"/>
              <a:t> de ses propres clichés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</a:t>
            </a:r>
            <a:r>
              <a:rPr lang="fr-FR" dirty="0">
                <a:solidFill>
                  <a:srgbClr val="FF0000"/>
                </a:solidFill>
              </a:rPr>
              <a:t>dire « oui »</a:t>
            </a:r>
            <a:r>
              <a:rPr lang="fr-FR" dirty="0">
                <a:solidFill>
                  <a:schemeClr val="tx1"/>
                </a:solidFill>
              </a:rPr>
              <a:t>,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m'engager, faire confiance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réussir à dire « non », </a:t>
            </a:r>
            <a:r>
              <a:rPr lang="fr-FR" dirty="0">
                <a:solidFill>
                  <a:srgbClr val="FF0000"/>
                </a:solidFill>
              </a:rPr>
              <a:t>poser des limites </a:t>
            </a:r>
            <a:r>
              <a:rPr lang="fr-FR" dirty="0"/>
              <a:t>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demander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</a:t>
            </a:r>
            <a:r>
              <a:rPr lang="fr-FR" dirty="0">
                <a:solidFill>
                  <a:srgbClr val="FF0000"/>
                </a:solidFill>
              </a:rPr>
              <a:t>m'exprimer</a:t>
            </a:r>
            <a:r>
              <a:rPr lang="fr-FR" dirty="0"/>
              <a:t> et recevoir une critique 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</a:t>
            </a:r>
            <a:r>
              <a:rPr lang="fr-FR" dirty="0">
                <a:solidFill>
                  <a:srgbClr val="FF0000"/>
                </a:solidFill>
              </a:rPr>
              <a:t>faire face au mécontentement </a:t>
            </a:r>
            <a:r>
              <a:rPr lang="fr-FR" dirty="0"/>
              <a:t>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dirty="0"/>
              <a:t>Comment faire vivre les </a:t>
            </a:r>
            <a:r>
              <a:rPr lang="fr-FR" dirty="0">
                <a:solidFill>
                  <a:srgbClr val="FF0000"/>
                </a:solidFill>
              </a:rPr>
              <a:t>signes de reconnaissance </a:t>
            </a:r>
            <a:r>
              <a:rPr lang="fr-FR" dirty="0"/>
              <a:t>?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3971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23996" y="3975894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206267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9A1C4D8E-DC2B-4F40-9662-42A3F20C9A96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Image 23">
            <a:extLst>
              <a:ext uri="{FF2B5EF4-FFF2-40B4-BE49-F238E27FC236}">
                <a16:creationId xmlns:a16="http://schemas.microsoft.com/office/drawing/2014/main" xmlns="" id="{AEAB2397-3DAF-0B4A-9EC3-AE9ABC240A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696" y="581230"/>
            <a:ext cx="1782599" cy="75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78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cap="all" dirty="0"/>
              <a:t>AFFIRMATION DE SOI - ASSERTIVITÉ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200392" y="4394438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Gagner en assurance et développer la confiance en soi.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285420" y="2756935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Augmenter son impact personnel grâce à l'affirmation de soi.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30855CB-51A2-604A-BEEB-9197A9EBD703}"/>
              </a:ext>
            </a:extLst>
          </p:cNvPr>
          <p:cNvSpPr/>
          <p:nvPr/>
        </p:nvSpPr>
        <p:spPr>
          <a:xfrm>
            <a:off x="8240860" y="4394438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Savoir faire face aux personnalités difficiles.</a:t>
            </a:r>
            <a:endParaRPr lang="fr-FR" sz="1100" b="1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16DC858-13C9-6248-A57D-FA2100D7470C}"/>
              </a:ext>
            </a:extLst>
          </p:cNvPr>
          <p:cNvSpPr/>
          <p:nvPr/>
        </p:nvSpPr>
        <p:spPr>
          <a:xfrm>
            <a:off x="8240860" y="2767345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Établir des relations professionnelles constructives.</a:t>
            </a:r>
            <a:endParaRPr lang="fr-FR" sz="1100" b="1" dirty="0">
              <a:solidFill>
                <a:schemeClr val="tx1"/>
              </a:solidFill>
            </a:endParaRP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5007280" y="2972319"/>
            <a:ext cx="0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/>
          <p:nvPr/>
        </p:nvCxnSpPr>
        <p:spPr>
          <a:xfrm flipH="1">
            <a:off x="3998851" y="298467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98850" y="4643376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 flipH="1">
            <a:off x="6767543" y="2984670"/>
            <a:ext cx="475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67543" y="3001345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xmlns="" id="{0FF0AA17-BC2E-5341-9CE0-44F103584A67}"/>
              </a:ext>
            </a:extLst>
          </p:cNvPr>
          <p:cNvCxnSpPr>
            <a:cxnSpLocks/>
          </p:cNvCxnSpPr>
          <p:nvPr/>
        </p:nvCxnSpPr>
        <p:spPr>
          <a:xfrm>
            <a:off x="6767543" y="4644199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xmlns="" id="{6EED1E2F-08A3-004E-A5A9-5AA8AC2F9293}"/>
              </a:ext>
            </a:extLst>
          </p:cNvPr>
          <p:cNvSpPr txBox="1"/>
          <p:nvPr/>
        </p:nvSpPr>
        <p:spPr>
          <a:xfrm>
            <a:off x="1788778" y="1628231"/>
            <a:ext cx="8614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S'affirmer au quotidien dans les situations professionnelles en maîtrisant l'art d'être assertif – 3 jours  – 1 890€ HT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xmlns="" id="{4404D153-0E1B-004A-9390-791C7EE388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96" y="581230"/>
            <a:ext cx="1782599" cy="75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92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39800" y="2635156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Formations IT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776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1150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Excel - Débutant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734453" y="1635977"/>
            <a:ext cx="7198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Concevoir des tableaux et les représenter graphiquement – </a:t>
            </a:r>
            <a:r>
              <a:rPr lang="fr-FR" dirty="0" smtClean="0"/>
              <a:t>12h </a:t>
            </a:r>
            <a:r>
              <a:rPr lang="fr-FR" dirty="0"/>
              <a:t>– 890€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6376" y="3808221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687352" y="3899702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2731515-2553-1346-AD26-8C0AD25E0429}"/>
              </a:ext>
            </a:extLst>
          </p:cNvPr>
          <p:cNvSpPr/>
          <p:nvPr/>
        </p:nvSpPr>
        <p:spPr>
          <a:xfrm>
            <a:off x="5372100" y="2228343"/>
            <a:ext cx="6539909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de démarrage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questionnaire d'auto-positionnement pour adapter au mieux la formation à votre besoin.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Une première activité pour bien débuter avec Excel.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C1F503-6BDE-0245-9825-03EAB6CA3FF7}"/>
              </a:ext>
            </a:extLst>
          </p:cNvPr>
          <p:cNvSpPr/>
          <p:nvPr/>
        </p:nvSpPr>
        <p:spPr>
          <a:xfrm>
            <a:off x="5372099" y="3368788"/>
            <a:ext cx="6539909" cy="152349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Deux classes virtuelles (6 heures)</a:t>
            </a:r>
            <a:endParaRPr lang="fr-FR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 repérer dans Excel : Concevoir, présenter et imprimer un tableau simple ; présenter les chiffres, le texte, les titres ; ajouter des formules de calculs… </a:t>
            </a:r>
            <a:endParaRPr lang="fr-FR" sz="1400" dirty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Organiser feuilles et classeurs ; Créer des liaisons dynamiques ; Construire des tableaux de synthèse ;</a:t>
            </a: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Insérer un tableau ou un graphique Excel dans Word ou PowerPoint.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F156CC5-1D88-2943-8A9C-84BE81F2D425}"/>
              </a:ext>
            </a:extLst>
          </p:cNvPr>
          <p:cNvSpPr/>
          <p:nvPr/>
        </p:nvSpPr>
        <p:spPr>
          <a:xfrm>
            <a:off x="5372100" y="5017065"/>
            <a:ext cx="6539909" cy="14542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d'entraînemen</a:t>
            </a:r>
            <a:r>
              <a:rPr lang="fr-FR" sz="14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t: </a:t>
            </a:r>
            <a:endParaRPr lang="fr-FR" sz="12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Réalisation de cas pratiques guidés pour découvrir et pratiquer les thématiques suivantes.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Construire et recopier des formules de calcul : pourcentages, statistiques simples, conditions SI.</a:t>
            </a:r>
            <a:r>
              <a:rPr lang="fr-FR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Construire un graphique simple. Préparation à la certification TOSA®.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594302" y="2878933"/>
            <a:ext cx="596591" cy="8782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xmlns="" id="{14725B73-A7F5-694A-9CB1-58EACA82CA37}"/>
              </a:ext>
            </a:extLst>
          </p:cNvPr>
          <p:cNvCxnSpPr>
            <a:cxnSpLocks/>
          </p:cNvCxnSpPr>
          <p:nvPr/>
        </p:nvCxnSpPr>
        <p:spPr>
          <a:xfrm>
            <a:off x="4707673" y="4128709"/>
            <a:ext cx="4832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xmlns="" id="{85DA967E-1C2D-C940-9140-051B3C2C5896}"/>
              </a:ext>
            </a:extLst>
          </p:cNvPr>
          <p:cNvCxnSpPr>
            <a:cxnSpLocks/>
          </p:cNvCxnSpPr>
          <p:nvPr/>
        </p:nvCxnSpPr>
        <p:spPr>
          <a:xfrm>
            <a:off x="4597386" y="4546041"/>
            <a:ext cx="593507" cy="675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xmlns="" id="{E5CCA0F3-0B8D-0847-9A5F-2214EA41A8B6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511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41909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1150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Excel - Débutant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734453" y="1635977"/>
            <a:ext cx="7198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Concevoir des tableaux et les représenter graphiquement – </a:t>
            </a:r>
            <a:r>
              <a:rPr lang="fr-FR" dirty="0" smtClean="0"/>
              <a:t>12h </a:t>
            </a:r>
            <a:r>
              <a:rPr lang="fr-FR" dirty="0"/>
              <a:t>– 890€ HT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158C85-F37A-BA43-B7E2-5252BEC678FC}"/>
              </a:ext>
            </a:extLst>
          </p:cNvPr>
          <p:cNvSpPr/>
          <p:nvPr/>
        </p:nvSpPr>
        <p:spPr>
          <a:xfrm>
            <a:off x="6096000" y="2277443"/>
            <a:ext cx="6095999" cy="457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0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Certification</a:t>
            </a: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certification TOSA</a:t>
            </a:r>
            <a:r>
              <a:rPr lang="fr-FR" sz="1600" b="1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certifie un niveau de compétence sur les logiciels Word, Excel, Powerpoint, Outlook, Photoshop ou InDesign.</a:t>
            </a:r>
          </a:p>
          <a:p>
            <a:pPr lvl="0">
              <a:lnSpc>
                <a:spcPct val="150000"/>
              </a:lnSpc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L'examen, d’une durée maximale d’une heure, est composé de 35 questions (QCM et exercices pratiques) et s’effectue en fin de formation en conditions d’examen.</a:t>
            </a: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22702FAA-C297-F54B-AEED-A16986B77656}"/>
              </a:ext>
            </a:extLst>
          </p:cNvPr>
          <p:cNvSpPr/>
          <p:nvPr/>
        </p:nvSpPr>
        <p:spPr>
          <a:xfrm>
            <a:off x="-1" y="2248724"/>
            <a:ext cx="6095999" cy="46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i="1" u="sng" dirty="0"/>
              <a:t>Les objectifs de la Formation : </a:t>
            </a:r>
          </a:p>
          <a:p>
            <a:endParaRPr lang="fr-FR" sz="2000" i="1" u="sng" dirty="0"/>
          </a:p>
          <a:p>
            <a:endParaRPr lang="fr-FR" sz="2000" i="1" u="sng" dirty="0"/>
          </a:p>
          <a:p>
            <a:endParaRPr lang="fr-FR" sz="2000" i="1" u="sng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Acquérir les bases utiles à une bonne utilisation d'Excel.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Concevoir rapidement des tableaux de calcul fiables.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Construire des graphiques pour illustrer les chiffres.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</p:txBody>
      </p:sp>
      <p:pic>
        <p:nvPicPr>
          <p:cNvPr id="22" name="Graphique 21" descr="Présentation avec liste de vérification">
            <a:extLst>
              <a:ext uri="{FF2B5EF4-FFF2-40B4-BE49-F238E27FC236}">
                <a16:creationId xmlns:a16="http://schemas.microsoft.com/office/drawing/2014/main" xmlns="" id="{A65681C7-F74A-274D-A3B3-680633634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203637" y="2931541"/>
            <a:ext cx="640976" cy="640976"/>
          </a:xfrm>
          <a:prstGeom prst="rect">
            <a:avLst/>
          </a:prstGeom>
        </p:spPr>
      </p:pic>
      <p:pic>
        <p:nvPicPr>
          <p:cNvPr id="24" name="Graphique 23" descr="Diplôme">
            <a:extLst>
              <a:ext uri="{FF2B5EF4-FFF2-40B4-BE49-F238E27FC236}">
                <a16:creationId xmlns:a16="http://schemas.microsoft.com/office/drawing/2014/main" xmlns="" id="{739DC1BB-4DEA-FC43-B59A-101E379A68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823511" y="2938565"/>
            <a:ext cx="640976" cy="640976"/>
          </a:xfrm>
          <a:prstGeom prst="rect">
            <a:avLst/>
          </a:prstGeom>
        </p:spPr>
      </p:pic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xmlns="" id="{19CC2ABB-948E-CF44-BFED-716D421AD63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663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1150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Excel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932072" y="1635977"/>
            <a:ext cx="6856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fonctionnalités incontournables pour être efficace – </a:t>
            </a:r>
            <a:r>
              <a:rPr lang="fr-FR" dirty="0" smtClean="0"/>
              <a:t>12h </a:t>
            </a:r>
            <a:r>
              <a:rPr lang="fr-FR" dirty="0"/>
              <a:t>– 890€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67734" y="4068809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808710" y="4158465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2731515-2553-1346-AD26-8C0AD25E0429}"/>
              </a:ext>
            </a:extLst>
          </p:cNvPr>
          <p:cNvSpPr/>
          <p:nvPr/>
        </p:nvSpPr>
        <p:spPr>
          <a:xfrm>
            <a:off x="5753097" y="2019925"/>
            <a:ext cx="588323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de démarrage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questionnaire d'auto-positionnement pour adapter au mieux la formation à votre besoin.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jeu : "Trouver les 4 erreurs".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Une première activité pour consolider vos connaissances sur la construction et la recopie de formules de calcul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C1F503-6BDE-0245-9825-03EAB6CA3FF7}"/>
              </a:ext>
            </a:extLst>
          </p:cNvPr>
          <p:cNvSpPr/>
          <p:nvPr/>
        </p:nvSpPr>
        <p:spPr>
          <a:xfrm>
            <a:off x="5753098" y="3670969"/>
            <a:ext cx="588323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Deux classes virtuelles (6 heures)</a:t>
            </a:r>
            <a:endParaRPr lang="fr-FR" i="1" u="sng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Maîtriser la recopie de formules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Exploiter la mise en forme conditionnelle, la validation de données.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Construire des formules simples et élaborées ; des graphiques élaborés.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Exploiter une liste de données : (mettre les données sous forme de tableau ; appliquer des tris multicritères et personnalisés, </a:t>
            </a:r>
            <a:r>
              <a:rPr lang="fr-FR" sz="1400" b="1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F156CC5-1D88-2943-8A9C-84BE81F2D425}"/>
              </a:ext>
            </a:extLst>
          </p:cNvPr>
          <p:cNvSpPr/>
          <p:nvPr/>
        </p:nvSpPr>
        <p:spPr>
          <a:xfrm>
            <a:off x="5753098" y="5310611"/>
            <a:ext cx="5883237" cy="10233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d'entraînemen</a:t>
            </a:r>
            <a:r>
              <a:rPr lang="fr-FR" sz="14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t: </a:t>
            </a:r>
            <a:endParaRPr lang="fr-FR" sz="12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Réalisation de cas pratiques guidés pour découvrir et pratiquer les thématiques suivantes.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Préparation à la certification TOSA®.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884234" y="2755900"/>
            <a:ext cx="679930" cy="1180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xmlns="" id="{B308A533-20DA-5042-8A2C-B8D053354555}"/>
              </a:ext>
            </a:extLst>
          </p:cNvPr>
          <p:cNvCxnSpPr>
            <a:cxnSpLocks/>
          </p:cNvCxnSpPr>
          <p:nvPr/>
        </p:nvCxnSpPr>
        <p:spPr>
          <a:xfrm>
            <a:off x="4931467" y="4389297"/>
            <a:ext cx="6978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xmlns="" id="{068A8E0B-B9C4-7D44-B642-E547170BC64D}"/>
              </a:ext>
            </a:extLst>
          </p:cNvPr>
          <p:cNvCxnSpPr>
            <a:cxnSpLocks/>
          </p:cNvCxnSpPr>
          <p:nvPr/>
        </p:nvCxnSpPr>
        <p:spPr>
          <a:xfrm>
            <a:off x="4884234" y="4782384"/>
            <a:ext cx="745041" cy="1056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xmlns="" id="{59D84EA7-EC66-3B41-9FAA-0510B73E46B4}"/>
              </a:ext>
            </a:extLst>
          </p:cNvPr>
          <p:cNvCxnSpPr>
            <a:cxnSpLocks/>
          </p:cNvCxnSpPr>
          <p:nvPr/>
        </p:nvCxnSpPr>
        <p:spPr>
          <a:xfrm>
            <a:off x="1725600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286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41909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1150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Excel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158C85-F37A-BA43-B7E2-5252BEC678FC}"/>
              </a:ext>
            </a:extLst>
          </p:cNvPr>
          <p:cNvSpPr/>
          <p:nvPr/>
        </p:nvSpPr>
        <p:spPr>
          <a:xfrm>
            <a:off x="6096000" y="2277443"/>
            <a:ext cx="6095999" cy="457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0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Certification</a:t>
            </a: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certification TOSA</a:t>
            </a:r>
            <a:r>
              <a:rPr lang="fr-FR" sz="1600" b="1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certifie un niveau de compétence sur les logiciels Word, Excel, Powerpoint, Outlook, Photoshop ou InDesign.</a:t>
            </a:r>
          </a:p>
          <a:p>
            <a:pPr lvl="0">
              <a:lnSpc>
                <a:spcPct val="150000"/>
              </a:lnSpc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L'examen, d’une durée maximale d’une heure, est composé de 35 questions (QCM et exercices pratiques) et s’effectue en fin de formation en conditions d’examen.</a:t>
            </a: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22702FAA-C297-F54B-AEED-A16986B77656}"/>
              </a:ext>
            </a:extLst>
          </p:cNvPr>
          <p:cNvSpPr/>
          <p:nvPr/>
        </p:nvSpPr>
        <p:spPr>
          <a:xfrm>
            <a:off x="-1" y="2248724"/>
            <a:ext cx="6095999" cy="46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i="1" u="sng" dirty="0"/>
              <a:t>Les objectifs de la Formation : </a:t>
            </a:r>
          </a:p>
          <a:p>
            <a:endParaRPr lang="fr-FR" sz="2000" i="1" u="sng" dirty="0"/>
          </a:p>
          <a:p>
            <a:endParaRPr lang="fr-FR" sz="2000" i="1" u="sng" dirty="0"/>
          </a:p>
          <a:p>
            <a:endParaRPr lang="fr-FR" sz="2000" i="1" u="sng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Acquérir une utilisation efficace d'Excel.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Gagner du temps dans la construction de ses tableaux et graphiques.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Exploiter une liste de données et l'analyser avec des tableaux croisés dynamiques.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Fiabiliser ses calculs et analyses de données.</a:t>
            </a:r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</p:txBody>
      </p:sp>
      <p:pic>
        <p:nvPicPr>
          <p:cNvPr id="22" name="Graphique 21" descr="Présentation avec liste de vérification">
            <a:extLst>
              <a:ext uri="{FF2B5EF4-FFF2-40B4-BE49-F238E27FC236}">
                <a16:creationId xmlns:a16="http://schemas.microsoft.com/office/drawing/2014/main" xmlns="" id="{A65681C7-F74A-274D-A3B3-680633634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203637" y="2931541"/>
            <a:ext cx="640976" cy="640976"/>
          </a:xfrm>
          <a:prstGeom prst="rect">
            <a:avLst/>
          </a:prstGeom>
        </p:spPr>
      </p:pic>
      <p:pic>
        <p:nvPicPr>
          <p:cNvPr id="24" name="Graphique 23" descr="Diplôme">
            <a:extLst>
              <a:ext uri="{FF2B5EF4-FFF2-40B4-BE49-F238E27FC236}">
                <a16:creationId xmlns:a16="http://schemas.microsoft.com/office/drawing/2014/main" xmlns="" id="{739DC1BB-4DEA-FC43-B59A-101E379A68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823511" y="2938565"/>
            <a:ext cx="640976" cy="640976"/>
          </a:xfrm>
          <a:prstGeom prst="rect">
            <a:avLst/>
          </a:prstGeom>
        </p:spPr>
      </p:pic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09D884CC-60FD-9C49-91FB-06CB96D7FA06}"/>
              </a:ext>
            </a:extLst>
          </p:cNvPr>
          <p:cNvSpPr txBox="1"/>
          <p:nvPr/>
        </p:nvSpPr>
        <p:spPr>
          <a:xfrm>
            <a:off x="1932072" y="1635977"/>
            <a:ext cx="6971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fonctionnalités incontournables pour être efficace </a:t>
            </a:r>
            <a:r>
              <a:rPr lang="fr-FR" dirty="0" smtClean="0"/>
              <a:t>– </a:t>
            </a:r>
            <a:r>
              <a:rPr lang="fr-FR" dirty="0"/>
              <a:t>12h – 890€ HT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xmlns="" id="{563E5DA4-0104-664B-9698-A6CD05963EBB}"/>
              </a:ext>
            </a:extLst>
          </p:cNvPr>
          <p:cNvCxnSpPr>
            <a:cxnSpLocks/>
          </p:cNvCxnSpPr>
          <p:nvPr/>
        </p:nvCxnSpPr>
        <p:spPr>
          <a:xfrm>
            <a:off x="1725600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769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40828" y="387779"/>
            <a:ext cx="6910344" cy="936000"/>
          </a:xfrm>
        </p:spPr>
        <p:txBody>
          <a:bodyPr/>
          <a:lstStyle/>
          <a:p>
            <a:pPr algn="ctr"/>
            <a:r>
              <a:rPr lang="fr-FR" b="1" dirty="0"/>
              <a:t>Formation - Excel – Débutant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64148" y="3713491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805124" y="3803147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92731515-2553-1346-AD26-8C0AD25E0429}"/>
              </a:ext>
            </a:extLst>
          </p:cNvPr>
          <p:cNvSpPr/>
          <p:nvPr/>
        </p:nvSpPr>
        <p:spPr>
          <a:xfrm>
            <a:off x="5753096" y="2146211"/>
            <a:ext cx="5883237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Avant le présentiel 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Vérifiez les prérequis : testez votre niveau grâce un questionnaire :Excel Débutant.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C1F503-6BDE-0245-9825-03EAB6CA3FF7}"/>
              </a:ext>
            </a:extLst>
          </p:cNvPr>
          <p:cNvSpPr/>
          <p:nvPr/>
        </p:nvSpPr>
        <p:spPr>
          <a:xfrm>
            <a:off x="5753096" y="3186207"/>
            <a:ext cx="5883237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Pendant le présentiel : </a:t>
            </a:r>
            <a:endParaRPr lang="fr-FR" i="1" u="sng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Prendre ses repères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Concevoir, présenter et imprimer un tableau simple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Exploiter la puissance de calcul : formules et fonctions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Illustrer les chiffres avec des graphiques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Organiser feuilles et classeurs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Liens avec Word et PowerPoint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6F156CC5-1D88-2943-8A9C-84BE81F2D425}"/>
              </a:ext>
            </a:extLst>
          </p:cNvPr>
          <p:cNvSpPr/>
          <p:nvPr/>
        </p:nvSpPr>
        <p:spPr>
          <a:xfrm>
            <a:off x="5753095" y="5059352"/>
            <a:ext cx="5883237" cy="14157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Après - Mise en œuvre en situation de travail :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 fin de formation, passez la certification TOSA® pour évaluer et certifier votre niveau de connaissances.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Après la formation, téléchargez les exercices, leur corrigé et une documentation numérique complète pour retravailler à votre rythme les acquis de la formation.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900246" y="2559020"/>
            <a:ext cx="654024" cy="1051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xmlns="" id="{08ADA8B7-28DA-134D-A0C4-AB4E57ECFDC3}"/>
              </a:ext>
            </a:extLst>
          </p:cNvPr>
          <p:cNvSpPr txBox="1"/>
          <p:nvPr/>
        </p:nvSpPr>
        <p:spPr>
          <a:xfrm>
            <a:off x="1355728" y="1570065"/>
            <a:ext cx="819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Concevoir des tableaux et les représenter graphiquement – </a:t>
            </a:r>
            <a:r>
              <a:rPr lang="fr-FR" dirty="0" smtClean="0"/>
              <a:t>2 </a:t>
            </a:r>
            <a:r>
              <a:rPr lang="fr-FR" dirty="0"/>
              <a:t>jours (14h) – 795€ HT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xmlns="" id="{C417D32B-A78F-1042-8900-BED8E0A5750F}"/>
              </a:ext>
            </a:extLst>
          </p:cNvPr>
          <p:cNvCxnSpPr>
            <a:cxnSpLocks/>
          </p:cNvCxnSpPr>
          <p:nvPr/>
        </p:nvCxnSpPr>
        <p:spPr>
          <a:xfrm flipV="1">
            <a:off x="5014383" y="4096481"/>
            <a:ext cx="53988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xmlns="" id="{9DA87209-C8B2-A34F-8FBF-3149B35E9543}"/>
              </a:ext>
            </a:extLst>
          </p:cNvPr>
          <p:cNvCxnSpPr>
            <a:cxnSpLocks/>
          </p:cNvCxnSpPr>
          <p:nvPr/>
        </p:nvCxnSpPr>
        <p:spPr>
          <a:xfrm>
            <a:off x="4900246" y="4562156"/>
            <a:ext cx="654024" cy="1047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xmlns="" id="{A984C8A8-6D2E-7E43-9B85-5841C9ABD845}"/>
              </a:ext>
            </a:extLst>
          </p:cNvPr>
          <p:cNvCxnSpPr>
            <a:cxnSpLocks/>
          </p:cNvCxnSpPr>
          <p:nvPr/>
        </p:nvCxnSpPr>
        <p:spPr>
          <a:xfrm>
            <a:off x="1725600" y="1457881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117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88819" y="0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3456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- Excel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491631" y="1635977"/>
            <a:ext cx="7684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fonctionnalités incontournables pour être efficace – </a:t>
            </a:r>
            <a:r>
              <a:rPr lang="fr-FR" dirty="0" smtClean="0"/>
              <a:t> </a:t>
            </a:r>
            <a:r>
              <a:rPr lang="fr-FR" dirty="0"/>
              <a:t>2 jours (14h) – 795€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7029" y="3707781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728005" y="3797437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C1F503-6BDE-0245-9825-03EAB6CA3FF7}"/>
              </a:ext>
            </a:extLst>
          </p:cNvPr>
          <p:cNvSpPr/>
          <p:nvPr/>
        </p:nvSpPr>
        <p:spPr>
          <a:xfrm>
            <a:off x="5753096" y="3304995"/>
            <a:ext cx="588323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Pendant le présentiel : </a:t>
            </a:r>
            <a:endParaRPr lang="fr-FR" i="1" u="sng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Exploiter les outils gains de temps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Construire des formules de calcul simples et élaborées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Construire des graphiques élaborés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Exploiter une liste de données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Mettre en place des tableaux croisés dynamiques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829908" y="2661364"/>
            <a:ext cx="724362" cy="1046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ABB62ABF-CDCF-A44B-B7F1-EDCD6DADBEC8}"/>
              </a:ext>
            </a:extLst>
          </p:cNvPr>
          <p:cNvSpPr/>
          <p:nvPr/>
        </p:nvSpPr>
        <p:spPr>
          <a:xfrm>
            <a:off x="5753095" y="2248555"/>
            <a:ext cx="5883238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Avant le présentiel 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Vérifiez les prérequis : testez votre niveau grâce un questionnaire :Excel Intermédiaire.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7BC219E-A137-5642-9429-A9F0AC81F655}"/>
              </a:ext>
            </a:extLst>
          </p:cNvPr>
          <p:cNvSpPr/>
          <p:nvPr/>
        </p:nvSpPr>
        <p:spPr>
          <a:xfrm>
            <a:off x="5753095" y="5059352"/>
            <a:ext cx="5883237" cy="14157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Après - Mise en œuvre en situation de travail : 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 fin de formation, passez la certification TOSA® pour évaluer et certifier votre niveau de connaissances.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Après la formation, téléchargez les exercices, leur corrigé et une documentation numérique complète pour retravailler à votre rythme les acquis de la formation.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xmlns="" id="{EE85F5EB-E0D8-974D-86EC-4B33FA159CB7}"/>
              </a:ext>
            </a:extLst>
          </p:cNvPr>
          <p:cNvCxnSpPr>
            <a:cxnSpLocks/>
          </p:cNvCxnSpPr>
          <p:nvPr/>
        </p:nvCxnSpPr>
        <p:spPr>
          <a:xfrm>
            <a:off x="5014383" y="4196616"/>
            <a:ext cx="53988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xmlns="" id="{63FE13AE-D2C4-644D-B5E9-0868E5AFF652}"/>
              </a:ext>
            </a:extLst>
          </p:cNvPr>
          <p:cNvCxnSpPr>
            <a:cxnSpLocks/>
          </p:cNvCxnSpPr>
          <p:nvPr/>
        </p:nvCxnSpPr>
        <p:spPr>
          <a:xfrm>
            <a:off x="4829908" y="4668636"/>
            <a:ext cx="690193" cy="1028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xmlns="" id="{20E92817-0DFA-B443-8F7B-C3447D38F827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303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766219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Formations Communication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612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63569" y="13061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94222" y="164310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- PowerPoint - Débutant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612689" y="1597726"/>
            <a:ext cx="7442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bases pour réussir une présentation PowerPoint – </a:t>
            </a:r>
            <a:r>
              <a:rPr lang="fr-FR" dirty="0" smtClean="0"/>
              <a:t>2 </a:t>
            </a:r>
            <a:r>
              <a:rPr lang="fr-FR" dirty="0"/>
              <a:t>jours (14h) – 795€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10324" y="4044605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1056890" y="4134261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9C1F503-6BDE-0245-9825-03EAB6CA3FF7}"/>
              </a:ext>
            </a:extLst>
          </p:cNvPr>
          <p:cNvSpPr/>
          <p:nvPr/>
        </p:nvSpPr>
        <p:spPr>
          <a:xfrm>
            <a:off x="7078331" y="3242499"/>
            <a:ext cx="4584705" cy="22701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Concevoir une présentation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Uniformiser la ligne graphique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Organiser les diapositives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Enrichir le contenu de chaque diapositive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Dynamiser le diaporama et le projeter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Créer la documentation associée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>
            <a:off x="5362866" y="4377586"/>
            <a:ext cx="1046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xmlns="" id="{20AF856A-20E2-AF4F-879E-6582FABCDCF6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477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41909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3456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Excel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158C85-F37A-BA43-B7E2-5252BEC678FC}"/>
              </a:ext>
            </a:extLst>
          </p:cNvPr>
          <p:cNvSpPr/>
          <p:nvPr/>
        </p:nvSpPr>
        <p:spPr>
          <a:xfrm>
            <a:off x="6096000" y="2277443"/>
            <a:ext cx="6095999" cy="457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0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Certification</a:t>
            </a: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certification TOSA</a:t>
            </a:r>
            <a:r>
              <a:rPr lang="fr-FR" sz="1600" b="1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certifie un niveau de compétence sur les logiciels Word, Excel, Powerpoint, Outlook, Photoshop ou InDesign.</a:t>
            </a:r>
          </a:p>
          <a:p>
            <a:pPr lvl="0">
              <a:lnSpc>
                <a:spcPct val="150000"/>
              </a:lnSpc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L'examen, d’une durée maximale d’une heure, est composé de 35 questions (QCM et exercices pratiques) et s’effectue en fin de formation en conditions d’examen.</a:t>
            </a: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22702FAA-C297-F54B-AEED-A16986B77656}"/>
              </a:ext>
            </a:extLst>
          </p:cNvPr>
          <p:cNvSpPr/>
          <p:nvPr/>
        </p:nvSpPr>
        <p:spPr>
          <a:xfrm>
            <a:off x="-1" y="2248724"/>
            <a:ext cx="6095999" cy="457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i="1" u="sng" dirty="0"/>
              <a:t>Les objectifs de la Formation : </a:t>
            </a:r>
          </a:p>
          <a:p>
            <a:endParaRPr lang="fr-FR" sz="2000" i="1" u="sng" dirty="0"/>
          </a:p>
          <a:p>
            <a:endParaRPr lang="fr-FR" sz="2000" i="1" u="sng" dirty="0"/>
          </a:p>
          <a:p>
            <a:endParaRPr lang="fr-FR" i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Construire avec méthode et rapidité une présentation PowerPoint intégrant du texte et des illustrations (images, schémas, tableaux, graphiques).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Définir la ligne graphique pour uniformiser la mise en page des diapositives.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Exploiter les effets d'animation pour dynamiser le diaporama et le projeter.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b="1" dirty="0"/>
              <a:t>Créer la documentation associée.</a:t>
            </a:r>
          </a:p>
          <a:p>
            <a:pPr>
              <a:lnSpc>
                <a:spcPct val="150000"/>
              </a:lnSpc>
            </a:pPr>
            <a:endParaRPr lang="fr-FR" sz="1600" b="1" dirty="0"/>
          </a:p>
        </p:txBody>
      </p:sp>
      <p:pic>
        <p:nvPicPr>
          <p:cNvPr id="22" name="Graphique 21" descr="Présentation avec liste de vérification">
            <a:extLst>
              <a:ext uri="{FF2B5EF4-FFF2-40B4-BE49-F238E27FC236}">
                <a16:creationId xmlns:a16="http://schemas.microsoft.com/office/drawing/2014/main" xmlns="" id="{A65681C7-F74A-274D-A3B3-680633634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727510" y="2788024"/>
            <a:ext cx="640976" cy="640976"/>
          </a:xfrm>
          <a:prstGeom prst="rect">
            <a:avLst/>
          </a:prstGeom>
        </p:spPr>
      </p:pic>
      <p:pic>
        <p:nvPicPr>
          <p:cNvPr id="24" name="Graphique 23" descr="Diplôme">
            <a:extLst>
              <a:ext uri="{FF2B5EF4-FFF2-40B4-BE49-F238E27FC236}">
                <a16:creationId xmlns:a16="http://schemas.microsoft.com/office/drawing/2014/main" xmlns="" id="{739DC1BB-4DEA-FC43-B59A-101E379A68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823514" y="2788024"/>
            <a:ext cx="640976" cy="640976"/>
          </a:xfrm>
          <a:prstGeom prst="rect">
            <a:avLst/>
          </a:prstGeom>
        </p:spPr>
      </p:pic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09D884CC-60FD-9C49-91FB-06CB96D7FA06}"/>
              </a:ext>
            </a:extLst>
          </p:cNvPr>
          <p:cNvSpPr txBox="1"/>
          <p:nvPr/>
        </p:nvSpPr>
        <p:spPr>
          <a:xfrm>
            <a:off x="2178953" y="1635977"/>
            <a:ext cx="6856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fonctionnalités incontournables pour être efficace – </a:t>
            </a:r>
            <a:r>
              <a:rPr lang="fr-FR" dirty="0" smtClean="0"/>
              <a:t> </a:t>
            </a:r>
            <a:r>
              <a:rPr lang="fr-FR" dirty="0"/>
              <a:t>12h – 890€ HT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xmlns="" id="{E0903DBA-E583-0344-A35F-64C041B87BFA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157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63569" y="13061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94222" y="164310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PowerPoint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1612689" y="1597726"/>
            <a:ext cx="7442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bases pour réussir une présentation PowerPoint – </a:t>
            </a:r>
            <a:r>
              <a:rPr lang="fr-FR" dirty="0" smtClean="0"/>
              <a:t>2 </a:t>
            </a:r>
            <a:r>
              <a:rPr lang="fr-FR" dirty="0"/>
              <a:t>jours (14h) – 795€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0" y="3856220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593319" y="3945876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618892" y="2750316"/>
            <a:ext cx="684152" cy="11059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4F55EDF-F9F0-AD42-96D3-92AD800D2BEC}"/>
              </a:ext>
            </a:extLst>
          </p:cNvPr>
          <p:cNvSpPr/>
          <p:nvPr/>
        </p:nvSpPr>
        <p:spPr>
          <a:xfrm>
            <a:off x="5441767" y="2019925"/>
            <a:ext cx="6539909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de démarrage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questionnaire d'auto-positionnement pour adapter au mieux la formation à votre besoin.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jeu : "Les cinq étapes".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97BD45E-1B26-924C-9EE3-920D781B734A}"/>
              </a:ext>
            </a:extLst>
          </p:cNvPr>
          <p:cNvSpPr/>
          <p:nvPr/>
        </p:nvSpPr>
        <p:spPr>
          <a:xfrm>
            <a:off x="5441767" y="3288004"/>
            <a:ext cx="6539909" cy="17774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Deux classes virtuelles (6 heures)</a:t>
            </a:r>
            <a:endParaRPr lang="fr-FR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Uniformiser la ligne graphique en agissant simultanément sur toutes ou plusieurs diapositives : les masques et les thèmes ;</a:t>
            </a: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Enrichir le contenu de chaque diapositive : insertion d'images, schémas, tableaux, graphiques ;</a:t>
            </a: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Créer des effets d'animation ou de transition pour dynamiser votre présentation ;</a:t>
            </a: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Insérer une vidéo ; insérer des liens hypertextes.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DBFC1CD-F5AD-F74C-A097-979D5C2F90DE}"/>
              </a:ext>
            </a:extLst>
          </p:cNvPr>
          <p:cNvSpPr/>
          <p:nvPr/>
        </p:nvSpPr>
        <p:spPr>
          <a:xfrm>
            <a:off x="5441767" y="5255483"/>
            <a:ext cx="6539909" cy="102335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Activité(s) individuelle(s) d'entraînemen</a:t>
            </a:r>
            <a:r>
              <a:rPr lang="fr-FR" sz="14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t: </a:t>
            </a:r>
            <a:endParaRPr lang="fr-FR" sz="12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Réalisation de cas pratiques guidés pour découvrir et pratiquer les thématiques suivantes.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4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Préparation à la certification TOSA®.</a:t>
            </a:r>
            <a:endParaRPr lang="fr-FR" sz="1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xmlns="" id="{E946F424-B185-E34A-ACE9-A10B9F8EAFBE}"/>
              </a:ext>
            </a:extLst>
          </p:cNvPr>
          <p:cNvCxnSpPr>
            <a:cxnSpLocks/>
          </p:cNvCxnSpPr>
          <p:nvPr/>
        </p:nvCxnSpPr>
        <p:spPr>
          <a:xfrm>
            <a:off x="4695092" y="4176708"/>
            <a:ext cx="5317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xmlns="" id="{27003DDC-76E1-9D49-9120-EDE6FCFA684F}"/>
              </a:ext>
            </a:extLst>
          </p:cNvPr>
          <p:cNvCxnSpPr>
            <a:cxnSpLocks/>
          </p:cNvCxnSpPr>
          <p:nvPr/>
        </p:nvCxnSpPr>
        <p:spPr>
          <a:xfrm>
            <a:off x="4623105" y="4639478"/>
            <a:ext cx="679939" cy="103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xmlns="" id="{959A3129-C5F6-B740-AF9F-D5739E0AEBF7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428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41909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3456" y="389257"/>
            <a:ext cx="9029700" cy="1325563"/>
          </a:xfrm>
        </p:spPr>
        <p:txBody>
          <a:bodyPr/>
          <a:lstStyle/>
          <a:p>
            <a:pPr algn="ctr"/>
            <a:r>
              <a:rPr lang="fr-FR" b="1" dirty="0"/>
              <a:t>Formation 100% à distance - PowerPoint - Intermédiaire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F158C85-F37A-BA43-B7E2-5252BEC678FC}"/>
              </a:ext>
            </a:extLst>
          </p:cNvPr>
          <p:cNvSpPr/>
          <p:nvPr/>
        </p:nvSpPr>
        <p:spPr>
          <a:xfrm>
            <a:off x="6096000" y="2277443"/>
            <a:ext cx="6095999" cy="4608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2000" i="1" u="sng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Certification</a:t>
            </a: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2000" i="1" u="sng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La certification TOSA</a:t>
            </a:r>
            <a:r>
              <a:rPr lang="fr-FR" sz="1600" b="1" baseline="300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certifie un niveau de compétence sur les logiciels Word, Excel, Powerpoint, Outlook, Photoshop ou InDesign.</a:t>
            </a:r>
          </a:p>
          <a:p>
            <a:pPr lvl="0">
              <a:lnSpc>
                <a:spcPct val="150000"/>
              </a:lnSpc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r>
              <a:rPr lang="fr-FR" sz="16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L'examen, d’une durée maximale d’une heure, est composé de 35 questions (QCM et exercices pratiques) et s’effectue en fin de formation en conditions d’examen.</a:t>
            </a: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00"/>
              </a:spcAft>
              <a:buSzPts val="1000"/>
              <a:buFont typeface="Symbol" pitchFamily="2" charset="2"/>
              <a:buChar char="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Aft>
                <a:spcPts val="300"/>
              </a:spcAft>
              <a:buSzPts val="1000"/>
              <a:tabLst>
                <a:tab pos="457200" algn="l"/>
              </a:tabLst>
            </a:pPr>
            <a:endParaRPr lang="fr-FR" sz="1200" b="1" dirty="0">
              <a:solidFill>
                <a:srgbClr val="00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22702FAA-C297-F54B-AEED-A16986B77656}"/>
              </a:ext>
            </a:extLst>
          </p:cNvPr>
          <p:cNvSpPr/>
          <p:nvPr/>
        </p:nvSpPr>
        <p:spPr>
          <a:xfrm>
            <a:off x="-1" y="2248724"/>
            <a:ext cx="6095999" cy="460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i="1" u="sng" dirty="0"/>
              <a:t>Les objectifs de la Formation : </a:t>
            </a:r>
          </a:p>
          <a:p>
            <a:endParaRPr lang="fr-FR" sz="2000" i="1" u="sng" dirty="0"/>
          </a:p>
          <a:p>
            <a:endParaRPr lang="fr-FR" sz="2000" i="1" u="sng" dirty="0"/>
          </a:p>
          <a:p>
            <a:endParaRPr lang="fr-FR" sz="2000" i="1" u="sng" dirty="0"/>
          </a:p>
          <a:p>
            <a:endParaRPr lang="fr-FR" sz="2000" i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Maîtriser les fonctionnalités incontournables de PowerPoint.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Gagner du temps grâce à une pratique rationnelle et efficace de PowerPoint.</a:t>
            </a:r>
            <a:endParaRPr lang="fr-FR" sz="14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  <a:p>
            <a:pPr>
              <a:lnSpc>
                <a:spcPct val="150000"/>
              </a:lnSpc>
            </a:pPr>
            <a:endParaRPr lang="fr-FR" sz="1600" b="1" dirty="0"/>
          </a:p>
        </p:txBody>
      </p:sp>
      <p:pic>
        <p:nvPicPr>
          <p:cNvPr id="22" name="Graphique 21" descr="Présentation avec liste de vérification">
            <a:extLst>
              <a:ext uri="{FF2B5EF4-FFF2-40B4-BE49-F238E27FC236}">
                <a16:creationId xmlns:a16="http://schemas.microsoft.com/office/drawing/2014/main" xmlns="" id="{A65681C7-F74A-274D-A3B3-680633634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2203637" y="2931541"/>
            <a:ext cx="640976" cy="640976"/>
          </a:xfrm>
          <a:prstGeom prst="rect">
            <a:avLst/>
          </a:prstGeom>
        </p:spPr>
      </p:pic>
      <p:pic>
        <p:nvPicPr>
          <p:cNvPr id="24" name="Graphique 23" descr="Diplôme">
            <a:extLst>
              <a:ext uri="{FF2B5EF4-FFF2-40B4-BE49-F238E27FC236}">
                <a16:creationId xmlns:a16="http://schemas.microsoft.com/office/drawing/2014/main" xmlns="" id="{739DC1BB-4DEA-FC43-B59A-101E379A685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8823511" y="2938565"/>
            <a:ext cx="640976" cy="640976"/>
          </a:xfrm>
          <a:prstGeom prst="rect">
            <a:avLst/>
          </a:prstGeom>
        </p:spPr>
      </p:pic>
      <p:pic>
        <p:nvPicPr>
          <p:cNvPr id="39" name="Picture 6" descr="Résultat d’images pour cegos logo">
            <a:extLst>
              <a:ext uri="{FF2B5EF4-FFF2-40B4-BE49-F238E27FC236}">
                <a16:creationId xmlns:a16="http://schemas.microsoft.com/office/drawing/2014/main" xmlns="" id="{1B335848-7A3E-4E4F-96D5-1AC411CB0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4" y="368904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ACEFBD05-9E7B-4B42-8969-7C06053BA6AB}"/>
              </a:ext>
            </a:extLst>
          </p:cNvPr>
          <p:cNvSpPr txBox="1"/>
          <p:nvPr/>
        </p:nvSpPr>
        <p:spPr>
          <a:xfrm>
            <a:off x="1612689" y="1597726"/>
            <a:ext cx="7442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Les bases pour réussir une présentation PowerPoint – </a:t>
            </a:r>
            <a:r>
              <a:rPr lang="fr-FR" dirty="0" smtClean="0"/>
              <a:t>2 </a:t>
            </a:r>
            <a:r>
              <a:rPr lang="fr-FR" dirty="0"/>
              <a:t>jours (14h) – 795€ HT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xmlns="" id="{6120DA4D-6576-E542-A8C3-6EB74553BEBD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471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/>
          <a:lstStyle/>
          <a:p>
            <a:pPr algn="ctr"/>
            <a:r>
              <a:rPr lang="fr-FR" b="1" dirty="0"/>
              <a:t>Formations Management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593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63569" y="13061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94222" y="164310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fr-FR" b="1" cap="all" dirty="0"/>
              <a:t>AGIR EN LEADER - FORMATION À DISTANCE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BF14775C-8AC1-254F-A3A0-585C9403132B}"/>
              </a:ext>
            </a:extLst>
          </p:cNvPr>
          <p:cNvSpPr txBox="1"/>
          <p:nvPr/>
        </p:nvSpPr>
        <p:spPr>
          <a:xfrm>
            <a:off x="210324" y="1597726"/>
            <a:ext cx="1208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Prenez en main les clés pour devenir un leader inspirant et mobiliser vos équipes – </a:t>
            </a:r>
            <a:r>
              <a:rPr lang="fr-FR" dirty="0" smtClean="0"/>
              <a:t>2 </a:t>
            </a:r>
            <a:r>
              <a:rPr lang="fr-FR" dirty="0"/>
              <a:t>jours (8h) – 1 000€ HT</a:t>
            </a:r>
          </a:p>
        </p:txBody>
      </p:sp>
      <p:pic>
        <p:nvPicPr>
          <p:cNvPr id="12" name="Graphique 11" descr="Conception de pages web">
            <a:extLst>
              <a:ext uri="{FF2B5EF4-FFF2-40B4-BE49-F238E27FC236}">
                <a16:creationId xmlns:a16="http://schemas.microsoft.com/office/drawing/2014/main" xmlns="" id="{7AD325BE-E702-3343-96A7-F3F289467C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43950" y="3880005"/>
            <a:ext cx="640976" cy="64097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9E0D267B-2989-714B-BCBA-7F6296DE2497}"/>
              </a:ext>
            </a:extLst>
          </p:cNvPr>
          <p:cNvSpPr txBox="1"/>
          <p:nvPr/>
        </p:nvSpPr>
        <p:spPr>
          <a:xfrm>
            <a:off x="838803" y="3969661"/>
            <a:ext cx="3886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classes virtuelles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xmlns="" id="{F1BA0F87-5097-9249-8115-B856576B179E}"/>
              </a:ext>
            </a:extLst>
          </p:cNvPr>
          <p:cNvCxnSpPr>
            <a:cxnSpLocks/>
          </p:cNvCxnSpPr>
          <p:nvPr/>
        </p:nvCxnSpPr>
        <p:spPr>
          <a:xfrm flipV="1">
            <a:off x="4833680" y="2518932"/>
            <a:ext cx="469364" cy="1616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4F55EDF-F9F0-AD42-96D3-92AD800D2BEC}"/>
              </a:ext>
            </a:extLst>
          </p:cNvPr>
          <p:cNvSpPr/>
          <p:nvPr/>
        </p:nvSpPr>
        <p:spPr>
          <a:xfrm>
            <a:off x="5441767" y="2019925"/>
            <a:ext cx="6539909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u="sng" cap="all" dirty="0"/>
              <a:t>MANAGER EST UN MÉTIER, ÊTRE LEADER EST UN 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Partager une vision, passer du travail à la mission.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Quel pouvoir, pourquoi donner du sens, comment Inspirer 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97BD45E-1B26-924C-9EE3-920D781B734A}"/>
              </a:ext>
            </a:extLst>
          </p:cNvPr>
          <p:cNvSpPr/>
          <p:nvPr/>
        </p:nvSpPr>
        <p:spPr>
          <a:xfrm>
            <a:off x="5441761" y="3164257"/>
            <a:ext cx="6539909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u="sng" cap="all" dirty="0"/>
              <a:t>DÉVELOPPER SON INTELLIGENCE ÉMOTIONNELLE POUR MOBILISER LES ÉNERGIES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Où mettre son énergie ?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Comprendre et utiliser les 4 émotions principales.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7DBFC1CD-F5AD-F74C-A097-979D5C2F90DE}"/>
              </a:ext>
            </a:extLst>
          </p:cNvPr>
          <p:cNvSpPr/>
          <p:nvPr/>
        </p:nvSpPr>
        <p:spPr>
          <a:xfrm>
            <a:off x="5441762" y="4585589"/>
            <a:ext cx="6539909" cy="8002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u="sng" cap="all" dirty="0"/>
              <a:t>INITIER ET ACCOMPAGNER LE CHANGEMENT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Pourquoi changer, oser changer et les 4 temps du changement.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Lever les freins, réussir l'annonce du changement.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3D9E3D3-B651-FA47-98C7-746738ECAD75}"/>
              </a:ext>
            </a:extLst>
          </p:cNvPr>
          <p:cNvSpPr/>
          <p:nvPr/>
        </p:nvSpPr>
        <p:spPr>
          <a:xfrm>
            <a:off x="5441763" y="5675764"/>
            <a:ext cx="653990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u="sng" cap="all" dirty="0"/>
              <a:t>COMMUNIQUER EN LEADER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mots de Leader pour convaincre, toucher, faire agir (Tête, cœur, corps).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xmlns="" id="{56114EF3-AD68-AE4A-B306-53CA8CBB6D66}"/>
              </a:ext>
            </a:extLst>
          </p:cNvPr>
          <p:cNvCxnSpPr>
            <a:cxnSpLocks/>
          </p:cNvCxnSpPr>
          <p:nvPr/>
        </p:nvCxnSpPr>
        <p:spPr>
          <a:xfrm>
            <a:off x="4833680" y="4135471"/>
            <a:ext cx="503608" cy="805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xmlns="" id="{BBF9DA48-9D13-C24D-BEA0-090E05258D0A}"/>
              </a:ext>
            </a:extLst>
          </p:cNvPr>
          <p:cNvCxnSpPr>
            <a:cxnSpLocks/>
          </p:cNvCxnSpPr>
          <p:nvPr/>
        </p:nvCxnSpPr>
        <p:spPr>
          <a:xfrm flipV="1">
            <a:off x="4833680" y="3636373"/>
            <a:ext cx="469364" cy="499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xmlns="" id="{ED83CC98-6BD4-2141-911D-9D47AEEF27B9}"/>
              </a:ext>
            </a:extLst>
          </p:cNvPr>
          <p:cNvCxnSpPr>
            <a:cxnSpLocks/>
          </p:cNvCxnSpPr>
          <p:nvPr/>
        </p:nvCxnSpPr>
        <p:spPr>
          <a:xfrm>
            <a:off x="4833680" y="4151259"/>
            <a:ext cx="503608" cy="1816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Image 32">
            <a:extLst>
              <a:ext uri="{FF2B5EF4-FFF2-40B4-BE49-F238E27FC236}">
                <a16:creationId xmlns:a16="http://schemas.microsoft.com/office/drawing/2014/main" xmlns="" id="{93AFF3BC-830C-9443-BD85-DC0374DC6D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324" y="297788"/>
            <a:ext cx="2184400" cy="927100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xmlns="" id="{EB6E6348-E607-2B43-A92B-B0A459EF0D9A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8016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cap="all" dirty="0"/>
              <a:t>AGIR EN LEADER - FORMATION À DISTANCE</a:t>
            </a:r>
            <a:endParaRPr lang="fr-FR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695389" y="4510807"/>
            <a:ext cx="2851550" cy="43146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Gotham Rounded"/>
              </a:rPr>
              <a:t>Utiliser les émotions pour mobiliser les énergies.</a:t>
            </a:r>
            <a:endParaRPr lang="fr-FR" sz="1400" b="1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701100" y="3665305"/>
            <a:ext cx="2845839" cy="4701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Gotham Rounded"/>
              </a:rPr>
              <a:t>Développer le réflexe de donner du sens à l'action.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317778" y="2788296"/>
            <a:ext cx="2676132" cy="57476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Gotham Rounded"/>
              </a:rPr>
              <a:t>Savoir initier et accompagner le changement.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317778" y="4514044"/>
            <a:ext cx="2676132" cy="43146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Gotham Rounded"/>
              </a:rPr>
              <a:t>Adopter une communication de  leader.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695389" y="2806261"/>
            <a:ext cx="2851550" cy="54317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rgbClr val="000000"/>
                </a:solidFill>
                <a:latin typeface="Gotham Rounded"/>
              </a:rPr>
              <a:t>Développer sa capacité à  inspirer une vision.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72713" y="307567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3986368" y="3076398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xmlns="" id="{7CF2521D-3507-9D46-94DB-FC1B84BF5DF5}"/>
              </a:ext>
            </a:extLst>
          </p:cNvPr>
          <p:cNvSpPr txBox="1"/>
          <p:nvPr/>
        </p:nvSpPr>
        <p:spPr>
          <a:xfrm>
            <a:off x="210324" y="1684232"/>
            <a:ext cx="1208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Prenez en main les clés pour devenir un leader inspirant et mobiliser vos équipes – </a:t>
            </a:r>
            <a:r>
              <a:rPr lang="fr-FR" dirty="0" smtClean="0"/>
              <a:t>2 </a:t>
            </a:r>
            <a:r>
              <a:rPr lang="fr-FR" dirty="0"/>
              <a:t>jours (8h) – 1 000€ HT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xmlns="" id="{8DFC2C7A-1C75-9C45-9285-689A5F96F3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324" y="297788"/>
            <a:ext cx="21844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22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Manager une équipe - Niveau 1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94241" y="1628231"/>
            <a:ext cx="884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Méthodes, outils et pratiques pour le management de proximité – 3 jours (21H)  – 1 825€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830206" y="2234854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848780" y="2978214"/>
            <a:ext cx="4698760" cy="20928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Définir les objectifs et clarifier les règles du jeu communes pour orienter l'action de l'équipe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Susciter la motivation individuelle des membres de l'équipe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Pratiquer des délégations responsabilisantes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des comportements de management efficaces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Traiter les erreurs et gérer les situations délicates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23971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23996" y="3975894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830206" y="5570982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6848781" y="2132471"/>
            <a:ext cx="4698760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6848780" y="5297470"/>
            <a:ext cx="4698759" cy="118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programme de renforcement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module d'entraînement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Deux modules e-learning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830206" y="3902918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4980790" y="2978214"/>
            <a:ext cx="640976" cy="949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206267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002899" y="4456828"/>
            <a:ext cx="640976" cy="948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92F43F4C-4B4B-D046-81AC-6E650F351CE4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496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Manager une équipe - Niveau 1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440291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Adapter son management à chaque situation.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445477" y="3628800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Mobiliser les énergies individuelles des membres de l'équipe.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317778" y="28416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Organiser la délégation pour renforcer l'autonomie au sein de l'équipe.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317778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Faire face aux situations </a:t>
            </a:r>
            <a:r>
              <a:rPr lang="fr-FR" sz="1400" b="1" dirty="0">
                <a:solidFill>
                  <a:schemeClr val="tx1"/>
                </a:solidFill>
              </a:rPr>
              <a:t>difficiles</a:t>
            </a:r>
            <a:r>
              <a:rPr lang="fr-FR" sz="1200" b="1" dirty="0">
                <a:solidFill>
                  <a:schemeClr val="tx1"/>
                </a:solidFill>
              </a:rPr>
              <a:t> et gérer les conflits.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445477" y="2806261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Définir les règles de fonctionnement et fixer des objectifs pertinents.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72713" y="307567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3986368" y="3076398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FDEF5EC9-031E-784A-9208-A0B3344EF922}"/>
              </a:ext>
            </a:extLst>
          </p:cNvPr>
          <p:cNvSpPr txBox="1"/>
          <p:nvPr/>
        </p:nvSpPr>
        <p:spPr>
          <a:xfrm>
            <a:off x="1694241" y="1628231"/>
            <a:ext cx="884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Méthodes, outils et pratiques pour le management de proximité – 3 jours (21H)  – 1 825€ HT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D403EBB-E0E6-6346-A797-C8415C8019FD}"/>
              </a:ext>
            </a:extLst>
          </p:cNvPr>
          <p:cNvSpPr/>
          <p:nvPr/>
        </p:nvSpPr>
        <p:spPr>
          <a:xfrm>
            <a:off x="3174438" y="5465131"/>
            <a:ext cx="5652000" cy="90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fr-FR" b="1" u="sng" dirty="0"/>
              <a:t>Certificat :</a:t>
            </a:r>
            <a:r>
              <a:rPr lang="fr-FR" b="1" dirty="0"/>
              <a:t> </a:t>
            </a:r>
            <a:r>
              <a:rPr lang="fr-FR" dirty="0">
                <a:latin typeface="Titillium"/>
              </a:rPr>
              <a:t>Évaluation des compétences à certifier via un questionnaire en ligne intégrant des mises en situation (40 minutes).</a:t>
            </a:r>
            <a:endParaRPr lang="fr-FR" b="0" i="0" u="none" strike="noStrike" dirty="0">
              <a:effectLst/>
              <a:latin typeface="Titillium"/>
            </a:endParaRPr>
          </a:p>
        </p:txBody>
      </p:sp>
      <p:pic>
        <p:nvPicPr>
          <p:cNvPr id="25" name="Graphique 24" descr="Diplôme">
            <a:extLst>
              <a:ext uri="{FF2B5EF4-FFF2-40B4-BE49-F238E27FC236}">
                <a16:creationId xmlns:a16="http://schemas.microsoft.com/office/drawing/2014/main" xmlns="" id="{88DCA6CC-F61D-D04A-971E-B71A8CEAB6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169770" y="5592982"/>
            <a:ext cx="640976" cy="64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293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5118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Manager au quotidien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400428" y="1640996"/>
            <a:ext cx="739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Réussir les actes clés du management d’équipe – 2 jours (14H)  – 1 370€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830206" y="2234854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848780" y="3144897"/>
            <a:ext cx="4698760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Assumer son rôle de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Orienter l'action de son équipe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Agir efficacement sur les motivations individuelles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Tirer pleinement profit de la délégation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Conduire les entretiens individuels de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Réussir ses réunions de management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05866" y="3815772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19189" y="3815772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830206" y="5390673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6848781" y="2132471"/>
            <a:ext cx="4698760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6848780" y="5117161"/>
            <a:ext cx="4698759" cy="118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programme de renforcement.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Trois modules e-learning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module d'entraînement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824399" y="3726117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4956606" y="2706784"/>
            <a:ext cx="640976" cy="949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056010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002899" y="4456828"/>
            <a:ext cx="640976" cy="948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CBE98942-3075-544B-AD8D-13C4DC34903B}"/>
              </a:ext>
            </a:extLst>
          </p:cNvPr>
          <p:cNvCxnSpPr>
            <a:cxnSpLocks/>
          </p:cNvCxnSpPr>
          <p:nvPr/>
        </p:nvCxnSpPr>
        <p:spPr>
          <a:xfrm>
            <a:off x="1725600" y="1628231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85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Se perfectionner à l’expression orale et à la prise de parole en public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509107" y="1620860"/>
            <a:ext cx="717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Etre à l’aise en toutes circonstances – </a:t>
            </a:r>
            <a:r>
              <a:rPr lang="fr-FR" dirty="0" smtClean="0"/>
              <a:t>4 </a:t>
            </a:r>
            <a:r>
              <a:rPr lang="fr-FR" dirty="0"/>
              <a:t>jours – 2 410€ HT 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767562" y="2672700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7758905" y="3827330"/>
            <a:ext cx="3793877" cy="11079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Améliorer ses qualités d'orateur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Adopter un comportement efficace dans les échanges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475700" y="3970294"/>
            <a:ext cx="914400" cy="9144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630562" y="4206267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767562" y="5560524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7758905" y="2570317"/>
            <a:ext cx="3793877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7758905" y="5458141"/>
            <a:ext cx="3793877" cy="8457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767562" y="4116612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/>
          <p:nvPr/>
        </p:nvCxnSpPr>
        <p:spPr>
          <a:xfrm flipV="1">
            <a:off x="5424439" y="3118402"/>
            <a:ext cx="1152000" cy="108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546373" y="4485273"/>
            <a:ext cx="10300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424439" y="4837009"/>
            <a:ext cx="1152000" cy="913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547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59736" y="469891"/>
            <a:ext cx="7272528" cy="1080000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Manager au quotidien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92" y="67547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5600" y="1532380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440291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Pratiquer des délégations responsabilisantes.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317778" y="28416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Conduire réunions et entretiens avec efficacité.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317778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Développer l'implication de ses collaborateurs.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445477" y="2806261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Développer une communication managériale efficace.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72713" y="307567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3986368" y="3076398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D403EBB-E0E6-6346-A797-C8415C8019FD}"/>
              </a:ext>
            </a:extLst>
          </p:cNvPr>
          <p:cNvSpPr/>
          <p:nvPr/>
        </p:nvSpPr>
        <p:spPr>
          <a:xfrm>
            <a:off x="3174438" y="5465131"/>
            <a:ext cx="5652000" cy="90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fr-FR" b="1" u="sng" dirty="0"/>
              <a:t>Certificat :</a:t>
            </a:r>
            <a:r>
              <a:rPr lang="fr-FR" b="1" dirty="0"/>
              <a:t> </a:t>
            </a:r>
            <a:r>
              <a:rPr lang="fr-FR" dirty="0">
                <a:latin typeface="Titillium"/>
              </a:rPr>
              <a:t>Évaluation des compétences à certifier via un questionnaire en ligne intégrant des mises en situation (40 minutes).</a:t>
            </a:r>
            <a:endParaRPr lang="fr-FR" b="0" i="0" u="none" strike="noStrike" dirty="0">
              <a:effectLst/>
              <a:latin typeface="Titillium"/>
            </a:endParaRPr>
          </a:p>
        </p:txBody>
      </p:sp>
      <p:pic>
        <p:nvPicPr>
          <p:cNvPr id="25" name="Graphique 24" descr="Diplôme">
            <a:extLst>
              <a:ext uri="{FF2B5EF4-FFF2-40B4-BE49-F238E27FC236}">
                <a16:creationId xmlns:a16="http://schemas.microsoft.com/office/drawing/2014/main" xmlns="" id="{88DCA6CC-F61D-D04A-971E-B71A8CEAB6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2169770" y="5592982"/>
            <a:ext cx="640976" cy="640976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xmlns="" id="{66B5DB70-5E4E-5542-95AD-14761EE616AA}"/>
              </a:ext>
            </a:extLst>
          </p:cNvPr>
          <p:cNvSpPr txBox="1"/>
          <p:nvPr/>
        </p:nvSpPr>
        <p:spPr>
          <a:xfrm>
            <a:off x="2400428" y="1640996"/>
            <a:ext cx="739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Réussir les actes clés du management d’équipe – 2 jours (14H)  – 1 370€ HT</a:t>
            </a:r>
          </a:p>
        </p:txBody>
      </p:sp>
    </p:spTree>
    <p:extLst>
      <p:ext uri="{BB962C8B-B14F-4D97-AF65-F5344CB8AC3E}">
        <p14:creationId xmlns:p14="http://schemas.microsoft.com/office/powerpoint/2010/main" val="2551765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Développer une communication efficace avec son équipe et sa hiérarchie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94242" y="1628231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Techniques de communication pour manager – 2 jours (14H)  – 1 370€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830206" y="2234854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848780" y="2929453"/>
            <a:ext cx="4698760" cy="20928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Manager : mieux se connaître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de la flexibilité dans ses modes de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Établir une relation efficace avec sa hiérarchie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Transformer les entretiens individuels en leviers d'implication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Dynamiser sa communication de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Faire face aux situations délicates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23971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23996" y="3975894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830206" y="5405384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6848781" y="2132471"/>
            <a:ext cx="4698760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6848781" y="5282191"/>
            <a:ext cx="4698759" cy="13754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 programme de renforcement.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Une activité personnalisée à vos enjeux qui vous permettra de transposer en situation de travail.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Une vidéo 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830206" y="3885779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4980790" y="2978214"/>
            <a:ext cx="640976" cy="949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206267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002899" y="4456828"/>
            <a:ext cx="640976" cy="948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CF5A3D12-78B8-3644-AEDB-12BD557FC363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9566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Développer une communication efficace avec son équipe et sa hiérarchie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200392" y="4394438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Adapter son mode de communication à ses différents interlocuteurs.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285420" y="2756935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Réussir dans sa communication au quotidien.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30855CB-51A2-604A-BEEB-9197A9EBD703}"/>
              </a:ext>
            </a:extLst>
          </p:cNvPr>
          <p:cNvSpPr/>
          <p:nvPr/>
        </p:nvSpPr>
        <p:spPr>
          <a:xfrm>
            <a:off x="8240860" y="4394438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Développer son aisance relationnelle dans les différentes situations de management.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16DC858-13C9-6248-A57D-FA2100D7470C}"/>
              </a:ext>
            </a:extLst>
          </p:cNvPr>
          <p:cNvSpPr/>
          <p:nvPr/>
        </p:nvSpPr>
        <p:spPr>
          <a:xfrm>
            <a:off x="8240860" y="2767345"/>
            <a:ext cx="3564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Aborder avec efficacité les situations délicates.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5007280" y="2972319"/>
            <a:ext cx="0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/>
          <p:nvPr/>
        </p:nvCxnSpPr>
        <p:spPr>
          <a:xfrm flipH="1">
            <a:off x="3998851" y="298467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98850" y="4643376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 flipH="1">
            <a:off x="6767543" y="2984670"/>
            <a:ext cx="475" cy="16595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67543" y="3001345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xmlns="" id="{0FF0AA17-BC2E-5341-9CE0-44F103584A67}"/>
              </a:ext>
            </a:extLst>
          </p:cNvPr>
          <p:cNvCxnSpPr>
            <a:cxnSpLocks/>
          </p:cNvCxnSpPr>
          <p:nvPr/>
        </p:nvCxnSpPr>
        <p:spPr>
          <a:xfrm>
            <a:off x="6767543" y="4644199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xmlns="" id="{4FBDE1FA-EFB5-1542-86A0-DCB9066D3647}"/>
              </a:ext>
            </a:extLst>
          </p:cNvPr>
          <p:cNvSpPr txBox="1"/>
          <p:nvPr/>
        </p:nvSpPr>
        <p:spPr>
          <a:xfrm>
            <a:off x="1851078" y="1685115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Techniques de communication pour manager – 2 jours (14H)  – 1 370€ HT</a:t>
            </a:r>
          </a:p>
        </p:txBody>
      </p:sp>
    </p:spTree>
    <p:extLst>
      <p:ext uri="{BB962C8B-B14F-4D97-AF65-F5344CB8AC3E}">
        <p14:creationId xmlns:p14="http://schemas.microsoft.com/office/powerpoint/2010/main" val="13567563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Management : les fondamentaux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94242" y="1628231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Techniques de communication pour manager – 2 jours (14H)  – 1 370€ HT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848781" y="3375270"/>
            <a:ext cx="4698760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son intelligence managériale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Maîtriser les techniques managériales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ses compétences situationnelles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ses compétences relationnelles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Développer ses compétences émotionnelles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Certification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23971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23996" y="3975894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6848780" y="2369551"/>
            <a:ext cx="4698760" cy="79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2 modules e-learning de 30’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styles de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Susciter et entretenir la motivation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6848781" y="5203872"/>
            <a:ext cx="4698759" cy="1044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3 modules e-learning de 30’: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compétences situationnelles du manager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compétences relationnelles du manager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compétences émotionnelles du manager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830206" y="3885779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4980790" y="3197754"/>
            <a:ext cx="640976" cy="729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206267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002899" y="4456828"/>
            <a:ext cx="640976" cy="948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CF5A3D12-78B8-3644-AEDB-12BD557FC363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Graphique 8" descr="Internet">
            <a:extLst>
              <a:ext uri="{FF2B5EF4-FFF2-40B4-BE49-F238E27FC236}">
                <a16:creationId xmlns:a16="http://schemas.microsoft.com/office/drawing/2014/main" xmlns="" id="{C7F9C1D9-F333-8C44-9CFD-0CADEEB22D6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830206" y="2520575"/>
            <a:ext cx="640976" cy="640976"/>
          </a:xfrm>
          <a:prstGeom prst="rect">
            <a:avLst/>
          </a:prstGeom>
        </p:spPr>
      </p:pic>
      <p:pic>
        <p:nvPicPr>
          <p:cNvPr id="24" name="Graphique 23" descr="Internet">
            <a:extLst>
              <a:ext uri="{FF2B5EF4-FFF2-40B4-BE49-F238E27FC236}">
                <a16:creationId xmlns:a16="http://schemas.microsoft.com/office/drawing/2014/main" xmlns="" id="{D9C3E65B-ACE9-E34C-8915-BABFB28CDF7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830206" y="5405384"/>
            <a:ext cx="640976" cy="64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201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80388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Management : les fondamentaux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440291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Orienter les actions individuelles et collectives de ses collaborateurs.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445477" y="3628800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Identifier son profil de manager.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317778" y="28416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Résoudre efficacement les problèmes de management.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317778" y="4495778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Développer son aisance relationnelle et maintenir son équilibre émotionnel.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445477" y="2806261"/>
            <a:ext cx="3096000" cy="468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Se centrer sur sa valeur ajoutée de manager.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72713" y="307567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3986368" y="3076398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xmlns="" id="{9B6F34B1-6D4C-104D-B75F-6BA379D829F2}"/>
              </a:ext>
            </a:extLst>
          </p:cNvPr>
          <p:cNvSpPr txBox="1"/>
          <p:nvPr/>
        </p:nvSpPr>
        <p:spPr>
          <a:xfrm>
            <a:off x="1694242" y="1628231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Techniques de communication pour manager – 2 jours (14H)  – 1 370€ HT</a:t>
            </a:r>
          </a:p>
        </p:txBody>
      </p:sp>
    </p:spTree>
    <p:extLst>
      <p:ext uri="{BB962C8B-B14F-4D97-AF65-F5344CB8AC3E}">
        <p14:creationId xmlns:p14="http://schemas.microsoft.com/office/powerpoint/2010/main" val="5414684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Formations Langue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745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/>
              <a:t>Linguaphone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166CAB5-AD35-6D41-A48E-E07CFBF3D91D}"/>
              </a:ext>
            </a:extLst>
          </p:cNvPr>
          <p:cNvSpPr/>
          <p:nvPr/>
        </p:nvSpPr>
        <p:spPr>
          <a:xfrm>
            <a:off x="0" y="2259448"/>
            <a:ext cx="6084000" cy="457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base"/>
            <a:r>
              <a:rPr lang="fr-FR" b="1" dirty="0">
                <a:solidFill>
                  <a:srgbClr val="332D2B"/>
                </a:solidFill>
                <a:latin typeface="Raleway"/>
              </a:rPr>
              <a:t>Cours en face à face </a:t>
            </a: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fontAlgn="base"/>
            <a:endParaRPr lang="fr-FR" sz="1600" b="1" u="sng" dirty="0">
              <a:solidFill>
                <a:srgbClr val="332D2B"/>
              </a:solidFill>
              <a:latin typeface="Raleway"/>
            </a:endParaRP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600" dirty="0">
                <a:solidFill>
                  <a:srgbClr val="332D2B"/>
                </a:solidFill>
                <a:latin typeface="Raleway"/>
              </a:rPr>
              <a:t>Peuvent être organisés dans l’un de nos </a:t>
            </a:r>
            <a:r>
              <a:rPr lang="fr-FR" sz="1600" dirty="0">
                <a:latin typeface="inherit"/>
              </a:rPr>
              <a:t>7 centres de formation </a:t>
            </a:r>
            <a:r>
              <a:rPr lang="fr-FR" sz="1600" dirty="0">
                <a:solidFill>
                  <a:srgbClr val="332D2B"/>
                </a:solidFill>
                <a:latin typeface="Raleway"/>
              </a:rPr>
              <a:t>en France et peuvent également être assurés partout en France grâce à notre </a:t>
            </a:r>
            <a:r>
              <a:rPr lang="fr-FR" sz="1600" dirty="0">
                <a:latin typeface="inherit"/>
              </a:rPr>
              <a:t>réseau de plus de 300 formateurs. </a:t>
            </a:r>
            <a:endParaRPr lang="fr-FR" sz="1600" dirty="0">
              <a:solidFill>
                <a:srgbClr val="332D2B"/>
              </a:solidFill>
              <a:latin typeface="Raleway"/>
            </a:endParaRP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b="1" u="sng" dirty="0">
                <a:solidFill>
                  <a:srgbClr val="332D2B"/>
                </a:solidFill>
                <a:latin typeface="Raleway"/>
              </a:rPr>
              <a:t>Langues principales enseignées </a:t>
            </a:r>
            <a:r>
              <a:rPr lang="fr-FR" sz="1600" dirty="0">
                <a:solidFill>
                  <a:srgbClr val="332D2B"/>
                </a:solidFill>
                <a:latin typeface="Raleway"/>
              </a:rPr>
              <a:t>: </a:t>
            </a:r>
          </a:p>
          <a:p>
            <a:pPr fontAlgn="base">
              <a:lnSpc>
                <a:spcPct val="150000"/>
              </a:lnSpc>
            </a:pPr>
            <a:r>
              <a:rPr lang="fr-FR" sz="1600" dirty="0">
                <a:solidFill>
                  <a:srgbClr val="332D2B"/>
                </a:solidFill>
                <a:latin typeface="Raleway"/>
              </a:rPr>
              <a:t>Anglais – Espagnol – Allemand – Italien – Japonais – Chinois – Arabe – Russe – Portugais – Français Langue étrangère.</a:t>
            </a:r>
            <a:endParaRPr lang="fr-FR" sz="1600" b="0" i="0" u="none" strike="noStrike" dirty="0">
              <a:solidFill>
                <a:srgbClr val="332D2B"/>
              </a:solidFill>
              <a:effectLst/>
              <a:latin typeface="Raleway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F4DC926-E554-9746-B09A-9A96888534A0}"/>
              </a:ext>
            </a:extLst>
          </p:cNvPr>
          <p:cNvSpPr/>
          <p:nvPr/>
        </p:nvSpPr>
        <p:spPr>
          <a:xfrm>
            <a:off x="1930095" y="1416697"/>
            <a:ext cx="67692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332D2B"/>
                </a:solidFill>
                <a:latin typeface="Raleway"/>
              </a:rPr>
              <a:t> </a:t>
            </a:r>
            <a:r>
              <a:rPr lang="fr-FR" dirty="0"/>
              <a:t>Le passage d’un test certifiant est obligatoire dans le cadre du CPF. 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5FA9F8D-EFAB-EA40-83FA-92C3DEC97121}"/>
              </a:ext>
            </a:extLst>
          </p:cNvPr>
          <p:cNvSpPr/>
          <p:nvPr/>
        </p:nvSpPr>
        <p:spPr>
          <a:xfrm>
            <a:off x="6108000" y="2259449"/>
            <a:ext cx="6084000" cy="407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fr-FR" b="1" dirty="0">
                <a:solidFill>
                  <a:srgbClr val="332D2B"/>
                </a:solidFill>
                <a:latin typeface="Raleway"/>
              </a:rPr>
              <a:t>Cours à distance</a:t>
            </a: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algn="ctr" fontAlgn="base"/>
            <a:endParaRPr lang="fr-FR" b="1" dirty="0">
              <a:solidFill>
                <a:srgbClr val="332D2B"/>
              </a:solidFill>
              <a:latin typeface="Raleway"/>
            </a:endParaRPr>
          </a:p>
          <a:p>
            <a:pPr fontAlgn="base">
              <a:lnSpc>
                <a:spcPct val="150000"/>
              </a:lnSpc>
            </a:pPr>
            <a:r>
              <a:rPr lang="fr-FR" sz="1600" i="1" u="sng" dirty="0">
                <a:solidFill>
                  <a:srgbClr val="332D2B"/>
                </a:solidFill>
                <a:latin typeface="Raleway"/>
              </a:rPr>
              <a:t>Préparation – expérimentation – entraînement – consolidation</a:t>
            </a: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400" b="1" dirty="0">
                <a:solidFill>
                  <a:srgbClr val="332D2B"/>
                </a:solidFill>
                <a:latin typeface="Raleway"/>
              </a:rPr>
              <a:t>Nous vous formons pour travailler en anglais par téléphone</a:t>
            </a: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400" b="1" u="sng" dirty="0">
                <a:solidFill>
                  <a:srgbClr val="332D2B"/>
                </a:solidFill>
                <a:latin typeface="Raleway"/>
              </a:rPr>
              <a:t>Développer des compétences </a:t>
            </a:r>
            <a:r>
              <a:rPr lang="fr-FR" sz="1400" dirty="0">
                <a:solidFill>
                  <a:srgbClr val="332D2B"/>
                </a:solidFill>
                <a:latin typeface="Raleway"/>
              </a:rPr>
              <a:t>et des progrès mesurables</a:t>
            </a: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400" b="1" u="sng" dirty="0">
                <a:solidFill>
                  <a:srgbClr val="332D2B"/>
                </a:solidFill>
                <a:latin typeface="Raleway"/>
              </a:rPr>
              <a:t>Programme pédagogique </a:t>
            </a:r>
            <a:r>
              <a:rPr lang="fr-FR" sz="1400" dirty="0">
                <a:solidFill>
                  <a:srgbClr val="332D2B"/>
                </a:solidFill>
                <a:latin typeface="Raleway"/>
              </a:rPr>
              <a:t>est établi en fonction de votre niveau et de vos objectifs de formation</a:t>
            </a: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400" dirty="0">
                <a:solidFill>
                  <a:srgbClr val="332D2B"/>
                </a:solidFill>
                <a:latin typeface="Raleway"/>
              </a:rPr>
              <a:t>Chaque </a:t>
            </a:r>
            <a:r>
              <a:rPr lang="fr-FR" sz="1400" b="1" u="sng" dirty="0">
                <a:solidFill>
                  <a:srgbClr val="332D2B"/>
                </a:solidFill>
                <a:latin typeface="Raleway"/>
              </a:rPr>
              <a:t>séance de formation </a:t>
            </a:r>
            <a:r>
              <a:rPr lang="fr-FR" sz="1400" dirty="0">
                <a:solidFill>
                  <a:srgbClr val="332D2B"/>
                </a:solidFill>
                <a:latin typeface="Raleway"/>
              </a:rPr>
              <a:t>est focalisée sur des mises en situation et le développement de compétences précises</a:t>
            </a:r>
          </a:p>
          <a:p>
            <a:pPr marL="285750" indent="-285750" fontAlgn="base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fr-FR" sz="1400" b="1" u="sng" dirty="0"/>
              <a:t>Langues disponibles </a:t>
            </a:r>
            <a:r>
              <a:rPr lang="fr-FR" sz="1400" dirty="0"/>
              <a:t>: anglais, allemand, espagnol, français et italien.</a:t>
            </a:r>
          </a:p>
        </p:txBody>
      </p:sp>
      <p:pic>
        <p:nvPicPr>
          <p:cNvPr id="13" name="Graphique 12" descr="Enseignant">
            <a:extLst>
              <a:ext uri="{FF2B5EF4-FFF2-40B4-BE49-F238E27FC236}">
                <a16:creationId xmlns:a16="http://schemas.microsoft.com/office/drawing/2014/main" xmlns="" id="{3492D019-D641-364B-BE90-A0699FBAE6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589325" y="2695368"/>
            <a:ext cx="914400" cy="914400"/>
          </a:xfrm>
          <a:prstGeom prst="rect">
            <a:avLst/>
          </a:prstGeom>
        </p:spPr>
      </p:pic>
      <p:pic>
        <p:nvPicPr>
          <p:cNvPr id="15" name="Graphique 14" descr="Internet">
            <a:extLst>
              <a:ext uri="{FF2B5EF4-FFF2-40B4-BE49-F238E27FC236}">
                <a16:creationId xmlns:a16="http://schemas.microsoft.com/office/drawing/2014/main" xmlns="" id="{0A50D386-3E1A-4645-9CF7-E959E6D7015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688275" y="26895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38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Se perfectionner à l’expression orale et à la prise de parole en public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509107" y="1620860"/>
            <a:ext cx="7173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Etre à l’aise en toutes circonstances – </a:t>
            </a:r>
            <a:r>
              <a:rPr lang="fr-FR" dirty="0" smtClean="0"/>
              <a:t>4 </a:t>
            </a:r>
            <a:r>
              <a:rPr lang="fr-FR" dirty="0"/>
              <a:t>jours – 2 410€ HT </a:t>
            </a:r>
          </a:p>
        </p:txBody>
      </p: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665925" y="3750608"/>
            <a:ext cx="2672323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ysClr val="windowText" lastClr="000000"/>
                </a:solidFill>
              </a:rPr>
              <a:t>Surmonter son trac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672436" y="2870685"/>
            <a:ext cx="2670097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Prendre la parole à l'improviste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662116" y="4448546"/>
            <a:ext cx="2671200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Exprimer clairement ses idées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662116" y="5343744"/>
            <a:ext cx="2676132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Gagner en clarté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F48E8D4-5AA8-FA4E-BB08-C1ED4A239AB9}"/>
              </a:ext>
            </a:extLst>
          </p:cNvPr>
          <p:cNvSpPr/>
          <p:nvPr/>
        </p:nvSpPr>
        <p:spPr>
          <a:xfrm>
            <a:off x="8248136" y="5389375"/>
            <a:ext cx="3270477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Se centrer sur son auditoire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668626" y="2170274"/>
            <a:ext cx="2671200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Gérer son temps de parole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AD377BD0-0687-6D4B-93F4-CE3F1BDF0014}"/>
              </a:ext>
            </a:extLst>
          </p:cNvPr>
          <p:cNvSpPr/>
          <p:nvPr/>
        </p:nvSpPr>
        <p:spPr>
          <a:xfrm>
            <a:off x="8255597" y="3682692"/>
            <a:ext cx="3270478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S'affirmer dans ses interventions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530855CB-51A2-604A-BEEB-9197A9EBD703}"/>
              </a:ext>
            </a:extLst>
          </p:cNvPr>
          <p:cNvSpPr/>
          <p:nvPr/>
        </p:nvSpPr>
        <p:spPr>
          <a:xfrm>
            <a:off x="8255597" y="4404744"/>
            <a:ext cx="3270478" cy="612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Adopter un comportement efficace dans les échanges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616DC858-13C9-6248-A57D-FA2100D7470C}"/>
              </a:ext>
            </a:extLst>
          </p:cNvPr>
          <p:cNvSpPr/>
          <p:nvPr/>
        </p:nvSpPr>
        <p:spPr>
          <a:xfrm>
            <a:off x="8248136" y="2765408"/>
            <a:ext cx="3267627" cy="612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Utiliser les techniques efficaces de présentation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68C2CEE3-4F7D-FF49-99A8-5DB195019530}"/>
              </a:ext>
            </a:extLst>
          </p:cNvPr>
          <p:cNvSpPr/>
          <p:nvPr/>
        </p:nvSpPr>
        <p:spPr>
          <a:xfrm>
            <a:off x="8245285" y="2178499"/>
            <a:ext cx="3270478" cy="36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chemeClr val="tx1"/>
                </a:solidFill>
              </a:rPr>
              <a:t>Parler sans lire ses notes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94796" y="2338362"/>
            <a:ext cx="475" cy="3214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Connecteur droit avec flèche 59">
            <a:extLst>
              <a:ext uri="{FF2B5EF4-FFF2-40B4-BE49-F238E27FC236}">
                <a16:creationId xmlns:a16="http://schemas.microsoft.com/office/drawing/2014/main" xmlns="" id="{F3995875-1AA6-B043-AB5F-0749D090F4E1}"/>
              </a:ext>
            </a:extLst>
          </p:cNvPr>
          <p:cNvCxnSpPr/>
          <p:nvPr/>
        </p:nvCxnSpPr>
        <p:spPr>
          <a:xfrm flipH="1">
            <a:off x="3986366" y="2338362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/>
          <p:nvPr/>
        </p:nvCxnSpPr>
        <p:spPr>
          <a:xfrm flipH="1">
            <a:off x="3986367" y="307639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avec flèche 69">
            <a:extLst>
              <a:ext uri="{FF2B5EF4-FFF2-40B4-BE49-F238E27FC236}">
                <a16:creationId xmlns:a16="http://schemas.microsoft.com/office/drawing/2014/main" xmlns="" id="{3D2AB96D-F47A-BF46-879E-C84FBBAA3E1D}"/>
              </a:ext>
            </a:extLst>
          </p:cNvPr>
          <p:cNvCxnSpPr/>
          <p:nvPr/>
        </p:nvCxnSpPr>
        <p:spPr>
          <a:xfrm flipH="1">
            <a:off x="3986364" y="5553307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2338361"/>
            <a:ext cx="475" cy="321494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xmlns="" id="{FA8D7708-2C60-1641-A8C8-C0310DC16FE5}"/>
              </a:ext>
            </a:extLst>
          </p:cNvPr>
          <p:cNvCxnSpPr>
            <a:cxnSpLocks/>
          </p:cNvCxnSpPr>
          <p:nvPr/>
        </p:nvCxnSpPr>
        <p:spPr>
          <a:xfrm>
            <a:off x="6780503" y="2338361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3881821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>
            <a:extLst>
              <a:ext uri="{FF2B5EF4-FFF2-40B4-BE49-F238E27FC236}">
                <a16:creationId xmlns:a16="http://schemas.microsoft.com/office/drawing/2014/main" xmlns="" id="{0FF0AA17-BC2E-5341-9CE0-44F103584A67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xmlns="" id="{D285F08F-0A63-5146-A22A-AEE0D2FA570B}"/>
              </a:ext>
            </a:extLst>
          </p:cNvPr>
          <p:cNvCxnSpPr>
            <a:cxnSpLocks/>
          </p:cNvCxnSpPr>
          <p:nvPr/>
        </p:nvCxnSpPr>
        <p:spPr>
          <a:xfrm>
            <a:off x="6780503" y="5553306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</p:spTree>
    <p:extLst>
      <p:ext uri="{BB962C8B-B14F-4D97-AF65-F5344CB8AC3E}">
        <p14:creationId xmlns:p14="http://schemas.microsoft.com/office/powerpoint/2010/main" val="1869771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S'entraîner à la prise de parole en public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59785" y="1653704"/>
            <a:ext cx="787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Mieux s'exprimer, mieux dialoguer – </a:t>
            </a:r>
            <a:r>
              <a:rPr lang="fr-FR" dirty="0" smtClean="0"/>
              <a:t>3 </a:t>
            </a:r>
            <a:r>
              <a:rPr lang="fr-FR" dirty="0"/>
              <a:t>jours (21h) – 1 810€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767563" y="2392741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7753664" y="3387675"/>
            <a:ext cx="379387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Se donner toutes les chances de réussir sa prise de parole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Présenter clairement ses idées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Établir un vrai dialogue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Faire du public son allié</a:t>
            </a:r>
            <a:endParaRPr lang="fr-FR" b="1" dirty="0"/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44459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549344" y="3981743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761615" y="5363087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7753666" y="2245530"/>
            <a:ext cx="3793876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7753664" y="5117099"/>
            <a:ext cx="3793877" cy="13041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/>
              <a:t>Deux vidéos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/>
              <a:t>Une classe virtuelle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/>
              <a:t>Un programme de renforcement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b="1" dirty="0"/>
              <a:t>Un module d'entraînement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761615" y="3786518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5424439" y="2955219"/>
            <a:ext cx="1032117" cy="959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546373" y="4206267"/>
            <a:ext cx="910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424439" y="4497466"/>
            <a:ext cx="906128" cy="1012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449068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297BAD35-5C24-BD43-8081-806EC751D1B4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677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S'entraîner à la prise de parole en public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802652" y="4460726"/>
            <a:ext cx="2851550" cy="54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Gagner en clarté dans sa communication orale.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806383" y="3648213"/>
            <a:ext cx="2845839" cy="54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Échanger avec aisance.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539780" y="2800250"/>
            <a:ext cx="2676132" cy="54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Accrocher, surprendre et conquérir son auditoire.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539780" y="4457662"/>
            <a:ext cx="2676132" cy="54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Prendre sa place d'orateur.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800672" y="2800250"/>
            <a:ext cx="2851550" cy="54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Présenter et structurer ses idées en fonction de l'objectif poursuivi.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5212065" y="308808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4225720" y="3086892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4203636" y="3918213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4225717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980468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980468" y="3070250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980707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5029583" y="2825613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238721" y="3646601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xmlns="" id="{4AF326CB-B272-A648-9A6A-528798EC9B5F}"/>
              </a:ext>
            </a:extLst>
          </p:cNvPr>
          <p:cNvSpPr txBox="1"/>
          <p:nvPr/>
        </p:nvSpPr>
        <p:spPr>
          <a:xfrm>
            <a:off x="2159785" y="1653704"/>
            <a:ext cx="7872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Mieux s'exprimer, mieux dialoguer – </a:t>
            </a:r>
            <a:r>
              <a:rPr lang="fr-FR" dirty="0" smtClean="0"/>
              <a:t>3 </a:t>
            </a:r>
            <a:r>
              <a:rPr lang="fr-FR" dirty="0"/>
              <a:t>jours (21h) – 1 810€ HT</a:t>
            </a:r>
          </a:p>
        </p:txBody>
      </p:sp>
    </p:spTree>
    <p:extLst>
      <p:ext uri="{BB962C8B-B14F-4D97-AF65-F5344CB8AC3E}">
        <p14:creationId xmlns:p14="http://schemas.microsoft.com/office/powerpoint/2010/main" val="3450107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Les bases de la prise de parole en public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029605" y="1653704"/>
            <a:ext cx="813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Entraînement à l'expression orale et à la gestion du trac – 2 jours (14H)  – 1 365€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6767563" y="2392741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7753664" y="3387675"/>
            <a:ext cx="3793877" cy="1446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Faire le check-up individuel de son style de communicant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Se préparer sur tous les fronts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Les clés pour réussir à l'oral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S'entraîner activement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44459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549344" y="3981743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6761615" y="5363087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7753666" y="2245530"/>
            <a:ext cx="3793876" cy="648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7753664" y="5204296"/>
            <a:ext cx="3793877" cy="11239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b="1" dirty="0"/>
              <a:t>Deux vidéos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b="1" dirty="0"/>
              <a:t>Un programme de renforcement 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6761615" y="3786518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5424439" y="2955219"/>
            <a:ext cx="1032117" cy="959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546373" y="4206267"/>
            <a:ext cx="9101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424439" y="4497466"/>
            <a:ext cx="906128" cy="1012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449068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317F1E61-BF40-9048-8B20-8D89FD7E3029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574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Les bases de la prise de parole en public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20" y="296051"/>
            <a:ext cx="129496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xmlns="" id="{A262F498-7B02-DF40-A678-03544703F4EF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59D04D2-BEAE-5B43-9C39-5F6555ADC8DB}"/>
              </a:ext>
            </a:extLst>
          </p:cNvPr>
          <p:cNvSpPr/>
          <p:nvPr/>
        </p:nvSpPr>
        <p:spPr>
          <a:xfrm>
            <a:off x="695390" y="4533545"/>
            <a:ext cx="2851550" cy="43146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Parler sans notes.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978DCF3-3FF2-D54C-A23E-8F082C1DA8B5}"/>
              </a:ext>
            </a:extLst>
          </p:cNvPr>
          <p:cNvSpPr/>
          <p:nvPr/>
        </p:nvSpPr>
        <p:spPr>
          <a:xfrm>
            <a:off x="701100" y="3694879"/>
            <a:ext cx="284583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Apprivoiser le trac.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1044721-C198-A24D-985A-467B8D054E65}"/>
              </a:ext>
            </a:extLst>
          </p:cNvPr>
          <p:cNvSpPr/>
          <p:nvPr/>
        </p:nvSpPr>
        <p:spPr>
          <a:xfrm>
            <a:off x="8317778" y="2788296"/>
            <a:ext cx="2676132" cy="57476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Développer son impact devant un groupe.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80516E7-2F89-D741-9A8A-35D5C004C2C2}"/>
              </a:ext>
            </a:extLst>
          </p:cNvPr>
          <p:cNvSpPr/>
          <p:nvPr/>
        </p:nvSpPr>
        <p:spPr>
          <a:xfrm>
            <a:off x="8345211" y="4518887"/>
            <a:ext cx="2676132" cy="431469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S'adapter à son auditoire.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6A547933-47A3-9A41-8B5B-3AA924C44FF4}"/>
              </a:ext>
            </a:extLst>
          </p:cNvPr>
          <p:cNvSpPr/>
          <p:nvPr/>
        </p:nvSpPr>
        <p:spPr>
          <a:xfrm>
            <a:off x="695389" y="2805993"/>
            <a:ext cx="2851550" cy="54317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Posséder les "incontournables" de la prise de parole face à un groupe.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xmlns="" id="{0A257C82-1B67-AB47-8EE0-1265B59823F9}"/>
              </a:ext>
            </a:extLst>
          </p:cNvPr>
          <p:cNvCxnSpPr>
            <a:cxnSpLocks/>
          </p:cNvCxnSpPr>
          <p:nvPr/>
        </p:nvCxnSpPr>
        <p:spPr>
          <a:xfrm>
            <a:off x="4972713" y="3075678"/>
            <a:ext cx="22081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xmlns="" id="{95D26745-51B9-2943-B560-7F055F22B530}"/>
              </a:ext>
            </a:extLst>
          </p:cNvPr>
          <p:cNvCxnSpPr>
            <a:cxnSpLocks/>
          </p:cNvCxnSpPr>
          <p:nvPr/>
        </p:nvCxnSpPr>
        <p:spPr>
          <a:xfrm flipH="1">
            <a:off x="3986368" y="3076398"/>
            <a:ext cx="9863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avec flèche 66">
            <a:extLst>
              <a:ext uri="{FF2B5EF4-FFF2-40B4-BE49-F238E27FC236}">
                <a16:creationId xmlns:a16="http://schemas.microsoft.com/office/drawing/2014/main" xmlns="" id="{9998D141-9858-1E44-AABD-2D46365AAF50}"/>
              </a:ext>
            </a:extLst>
          </p:cNvPr>
          <p:cNvCxnSpPr/>
          <p:nvPr/>
        </p:nvCxnSpPr>
        <p:spPr>
          <a:xfrm flipH="1">
            <a:off x="3986366" y="3892650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avec flèche 67">
            <a:extLst>
              <a:ext uri="{FF2B5EF4-FFF2-40B4-BE49-F238E27FC236}">
                <a16:creationId xmlns:a16="http://schemas.microsoft.com/office/drawing/2014/main" xmlns="" id="{C3E34195-2379-7341-B3E4-BAB8CFBAAA48}"/>
              </a:ext>
            </a:extLst>
          </p:cNvPr>
          <p:cNvCxnSpPr/>
          <p:nvPr/>
        </p:nvCxnSpPr>
        <p:spPr>
          <a:xfrm flipH="1">
            <a:off x="3986365" y="4735928"/>
            <a:ext cx="10084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>
            <a:extLst>
              <a:ext uri="{FF2B5EF4-FFF2-40B4-BE49-F238E27FC236}">
                <a16:creationId xmlns:a16="http://schemas.microsoft.com/office/drawing/2014/main" xmlns="" id="{17A88E36-6919-B54F-A881-E19225E0954F}"/>
              </a:ext>
            </a:extLst>
          </p:cNvPr>
          <p:cNvCxnSpPr>
            <a:cxnSpLocks/>
          </p:cNvCxnSpPr>
          <p:nvPr/>
        </p:nvCxnSpPr>
        <p:spPr>
          <a:xfrm>
            <a:off x="6780503" y="3075678"/>
            <a:ext cx="0" cy="1660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xmlns="" id="{4D6FD5D1-3AED-BF4D-84FD-BC73F3EC302A}"/>
              </a:ext>
            </a:extLst>
          </p:cNvPr>
          <p:cNvCxnSpPr>
            <a:cxnSpLocks/>
          </p:cNvCxnSpPr>
          <p:nvPr/>
        </p:nvCxnSpPr>
        <p:spPr>
          <a:xfrm>
            <a:off x="6780503" y="307639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:a16="http://schemas.microsoft.com/office/drawing/2014/main" xmlns="" id="{0C7A8E80-542E-E743-B826-D170A362EC5D}"/>
              </a:ext>
            </a:extLst>
          </p:cNvPr>
          <p:cNvCxnSpPr>
            <a:cxnSpLocks/>
          </p:cNvCxnSpPr>
          <p:nvPr/>
        </p:nvCxnSpPr>
        <p:spPr>
          <a:xfrm>
            <a:off x="6780503" y="4735928"/>
            <a:ext cx="100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xmlns="" id="{7D7261B1-7D4E-1840-AD72-559EE7712A58}"/>
              </a:ext>
            </a:extLst>
          </p:cNvPr>
          <p:cNvSpPr/>
          <p:nvPr/>
        </p:nvSpPr>
        <p:spPr>
          <a:xfrm>
            <a:off x="4795068" y="2713447"/>
            <a:ext cx="2185639" cy="2185200"/>
          </a:xfrm>
          <a:prstGeom prst="ellipse">
            <a:avLst/>
          </a:prstGeom>
          <a:solidFill>
            <a:srgbClr val="FF805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xmlns="" id="{CFF7E0FF-8D90-0946-B349-7DFD4EC21290}"/>
              </a:ext>
            </a:extLst>
          </p:cNvPr>
          <p:cNvSpPr txBox="1"/>
          <p:nvPr/>
        </p:nvSpPr>
        <p:spPr>
          <a:xfrm>
            <a:off x="5116758" y="3552825"/>
            <a:ext cx="17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OBJECTIFS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xmlns="" id="{1B7EF81D-6D4A-C14E-804B-E9066E3F0B36}"/>
              </a:ext>
            </a:extLst>
          </p:cNvPr>
          <p:cNvSpPr txBox="1"/>
          <p:nvPr/>
        </p:nvSpPr>
        <p:spPr>
          <a:xfrm>
            <a:off x="2029605" y="1653704"/>
            <a:ext cx="813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Entraînement à l'expression orale et à la gestion du trac – 2 jours (14H)  – 1 365€ HT</a:t>
            </a:r>
          </a:p>
        </p:txBody>
      </p:sp>
    </p:spTree>
    <p:extLst>
      <p:ext uri="{BB962C8B-B14F-4D97-AF65-F5344CB8AC3E}">
        <p14:creationId xmlns:p14="http://schemas.microsoft.com/office/powerpoint/2010/main" val="2019530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867" y="6095647"/>
            <a:ext cx="5048250" cy="1123950"/>
          </a:xfrm>
          <a:prstGeom prst="rect">
            <a:avLst/>
          </a:prstGeom>
        </p:spPr>
      </p:pic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73073" y="-23372"/>
            <a:ext cx="2124075" cy="2057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5269" y="296051"/>
            <a:ext cx="9161463" cy="1325563"/>
          </a:xfrm>
        </p:spPr>
        <p:txBody>
          <a:bodyPr>
            <a:normAutofit/>
          </a:bodyPr>
          <a:lstStyle/>
          <a:p>
            <a:pPr algn="ctr"/>
            <a:r>
              <a:rPr lang="fr-FR" b="1" dirty="0"/>
              <a:t>Prise de parole en public : les techniques pour convaincre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55844" y="6303884"/>
            <a:ext cx="2536156" cy="56088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88778" y="1628231"/>
            <a:ext cx="861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Entraînement intensif pour une meilleure performance orale – 2 jours (14H)  – 1 875€ HT</a:t>
            </a:r>
          </a:p>
        </p:txBody>
      </p:sp>
      <p:pic>
        <p:nvPicPr>
          <p:cNvPr id="13" name="Graphique 12" descr="Présentation avec média">
            <a:extLst>
              <a:ext uri="{FF2B5EF4-FFF2-40B4-BE49-F238E27FC236}">
                <a16:creationId xmlns:a16="http://schemas.microsoft.com/office/drawing/2014/main" xmlns="" id="{B94625E8-FF00-804A-8FF6-EE2CDC6CDDD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830206" y="2234854"/>
            <a:ext cx="640976" cy="640976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xmlns="" id="{D16C8E95-B733-2140-A1A5-22BC03CCEA9A}"/>
              </a:ext>
            </a:extLst>
          </p:cNvPr>
          <p:cNvSpPr txBox="1"/>
          <p:nvPr/>
        </p:nvSpPr>
        <p:spPr>
          <a:xfrm>
            <a:off x="6848781" y="3161980"/>
            <a:ext cx="4698760" cy="166199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i="1" u="sng" dirty="0"/>
              <a:t>Pendant le présentiel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Évaluer ses moyens personnels d'expression : renforcer ses atouts et travailler ses points faibles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Valoriser son image et affirmer son style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Rendre son message percutant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Gagner en assurance dans ses interventions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/>
              <a:t>Faire de sa voix un atout majeur</a:t>
            </a:r>
          </a:p>
        </p:txBody>
      </p:sp>
      <p:pic>
        <p:nvPicPr>
          <p:cNvPr id="19" name="Graphique 18" descr="Conception de pages web">
            <a:extLst>
              <a:ext uri="{FF2B5EF4-FFF2-40B4-BE49-F238E27FC236}">
                <a16:creationId xmlns:a16="http://schemas.microsoft.com/office/drawing/2014/main" xmlns="" id="{609B667B-4C21-6F4A-BBA5-51096B751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23971" y="3885779"/>
            <a:ext cx="640976" cy="640976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xmlns="" id="{9DD5AFAF-60A5-9145-BA91-641C341EBEEA}"/>
              </a:ext>
            </a:extLst>
          </p:cNvPr>
          <p:cNvSpPr txBox="1"/>
          <p:nvPr/>
        </p:nvSpPr>
        <p:spPr>
          <a:xfrm>
            <a:off x="1123996" y="3975894"/>
            <a:ext cx="3793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/>
              <a:t>Programme de la Formation </a:t>
            </a:r>
          </a:p>
        </p:txBody>
      </p:sp>
      <p:pic>
        <p:nvPicPr>
          <p:cNvPr id="22" name="Graphique 21" descr="Utilisateur">
            <a:extLst>
              <a:ext uri="{FF2B5EF4-FFF2-40B4-BE49-F238E27FC236}">
                <a16:creationId xmlns:a16="http://schemas.microsoft.com/office/drawing/2014/main" xmlns="" id="{2B8046A2-EDC6-AB4F-816C-8459323BD1C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830206" y="5405384"/>
            <a:ext cx="640976" cy="64097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49CECDA6-9205-934C-AED5-6770A6042605}"/>
              </a:ext>
            </a:extLst>
          </p:cNvPr>
          <p:cNvSpPr/>
          <p:nvPr/>
        </p:nvSpPr>
        <p:spPr>
          <a:xfrm>
            <a:off x="6848781" y="2132471"/>
            <a:ext cx="4698760" cy="612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u="sng" dirty="0"/>
              <a:t>Avant le présentiel : </a:t>
            </a:r>
          </a:p>
          <a:p>
            <a:pPr algn="ctr"/>
            <a:r>
              <a:rPr lang="fr-FR" sz="1400" b="1" dirty="0"/>
              <a:t>Une vidéo + un autodiagnostic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xmlns="" id="{2C258D58-FEBA-F04A-B4B4-F16313177BE5}"/>
              </a:ext>
            </a:extLst>
          </p:cNvPr>
          <p:cNvSpPr/>
          <p:nvPr/>
        </p:nvSpPr>
        <p:spPr>
          <a:xfrm>
            <a:off x="6848782" y="5003749"/>
            <a:ext cx="4698759" cy="14509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u="sng" dirty="0"/>
              <a:t>Après la formation - Mise en œuvre en situation de travail - AFEST compatible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b="1" dirty="0"/>
              <a:t>Une activité personnalisée à vos enjeux qui vous permettra de transposer en situation de travail.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b="1" dirty="0"/>
              <a:t>Un programme de renforcement sur plusieurs semaines</a:t>
            </a:r>
          </a:p>
        </p:txBody>
      </p:sp>
      <p:pic>
        <p:nvPicPr>
          <p:cNvPr id="25" name="Graphique 24" descr="Classroom">
            <a:extLst>
              <a:ext uri="{FF2B5EF4-FFF2-40B4-BE49-F238E27FC236}">
                <a16:creationId xmlns:a16="http://schemas.microsoft.com/office/drawing/2014/main" xmlns="" id="{59928DB4-F28B-0A4A-8C20-FB21F7CCAE7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5830206" y="3885779"/>
            <a:ext cx="640976" cy="640976"/>
          </a:xfrm>
          <a:prstGeom prst="rect">
            <a:avLst/>
          </a:prstGeom>
        </p:spPr>
      </p:pic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xmlns="" id="{1FC611E6-5469-004F-A904-0B4D3122F807}"/>
              </a:ext>
            </a:extLst>
          </p:cNvPr>
          <p:cNvCxnSpPr>
            <a:cxnSpLocks/>
          </p:cNvCxnSpPr>
          <p:nvPr/>
        </p:nvCxnSpPr>
        <p:spPr>
          <a:xfrm flipV="1">
            <a:off x="4980790" y="2978214"/>
            <a:ext cx="640976" cy="949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xmlns="" id="{61B12FE2-2F04-EC4C-A68B-723009F1E189}"/>
              </a:ext>
            </a:extLst>
          </p:cNvPr>
          <p:cNvCxnSpPr>
            <a:cxnSpLocks/>
          </p:cNvCxnSpPr>
          <p:nvPr/>
        </p:nvCxnSpPr>
        <p:spPr>
          <a:xfrm>
            <a:off x="5014383" y="4206267"/>
            <a:ext cx="6073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cteur droit avec flèche 63">
            <a:extLst>
              <a:ext uri="{FF2B5EF4-FFF2-40B4-BE49-F238E27FC236}">
                <a16:creationId xmlns:a16="http://schemas.microsoft.com/office/drawing/2014/main" xmlns="" id="{E3F8D7BF-6244-CC43-AAA7-45A220DA520B}"/>
              </a:ext>
            </a:extLst>
          </p:cNvPr>
          <p:cNvCxnSpPr>
            <a:cxnSpLocks/>
          </p:cNvCxnSpPr>
          <p:nvPr/>
        </p:nvCxnSpPr>
        <p:spPr>
          <a:xfrm>
            <a:off x="5002899" y="4456828"/>
            <a:ext cx="640976" cy="9485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9" name="Picture 6" descr="Résultat d’images pour cegos logo">
            <a:extLst>
              <a:ext uri="{FF2B5EF4-FFF2-40B4-BE49-F238E27FC236}">
                <a16:creationId xmlns:a16="http://schemas.microsoft.com/office/drawing/2014/main" xmlns="" id="{8B3C12B9-7E0D-FB49-885D-D15EC3A7B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6" y="361052"/>
            <a:ext cx="1693132" cy="119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xmlns="" id="{526ABFC2-0983-8643-BF86-457672E07F95}"/>
              </a:ext>
            </a:extLst>
          </p:cNvPr>
          <p:cNvCxnSpPr>
            <a:cxnSpLocks/>
          </p:cNvCxnSpPr>
          <p:nvPr/>
        </p:nvCxnSpPr>
        <p:spPr>
          <a:xfrm>
            <a:off x="1724722" y="1598557"/>
            <a:ext cx="87408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011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5021</TotalTime>
  <Words>2853</Words>
  <Application>Microsoft Office PowerPoint</Application>
  <PresentationFormat>Grand écran</PresentationFormat>
  <Paragraphs>423</Paragraphs>
  <Slides>36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36</vt:i4>
      </vt:variant>
    </vt:vector>
  </HeadingPairs>
  <TitlesOfParts>
    <vt:vector size="47" baseType="lpstr">
      <vt:lpstr>Arial</vt:lpstr>
      <vt:lpstr>Calibri</vt:lpstr>
      <vt:lpstr>Calibri Light</vt:lpstr>
      <vt:lpstr>Courier New</vt:lpstr>
      <vt:lpstr>Gotham Rounded</vt:lpstr>
      <vt:lpstr>inherit</vt:lpstr>
      <vt:lpstr>Raleway</vt:lpstr>
      <vt:lpstr>Symbol</vt:lpstr>
      <vt:lpstr>Times New Roman</vt:lpstr>
      <vt:lpstr>Titillium</vt:lpstr>
      <vt:lpstr>Thème Office</vt:lpstr>
      <vt:lpstr>Catalogue de Formations</vt:lpstr>
      <vt:lpstr>Formations Communication</vt:lpstr>
      <vt:lpstr>Se perfectionner à l’expression orale et à la prise de parole en public</vt:lpstr>
      <vt:lpstr>Se perfectionner à l’expression orale et à la prise de parole en public</vt:lpstr>
      <vt:lpstr>S'entraîner à la prise de parole en public </vt:lpstr>
      <vt:lpstr>S'entraîner à la prise de parole en public </vt:lpstr>
      <vt:lpstr>Les bases de la prise de parole en public </vt:lpstr>
      <vt:lpstr>Les bases de la prise de parole en public </vt:lpstr>
      <vt:lpstr>Prise de parole en public : les techniques pour convaincre</vt:lpstr>
      <vt:lpstr>Prise de parole en public : les techniques pour convaincre</vt:lpstr>
      <vt:lpstr>AFFIRMATION DE SOI - ASSERTIVITÉ</vt:lpstr>
      <vt:lpstr>AFFIRMATION DE SOI - ASSERTIVITÉ</vt:lpstr>
      <vt:lpstr>Formations IT </vt:lpstr>
      <vt:lpstr>Formation 100% à distance - Excel - Débutant</vt:lpstr>
      <vt:lpstr>Formation 100% à distance - Excel - Débutant</vt:lpstr>
      <vt:lpstr>Formation 100% à distance - Excel - Intermédiaire</vt:lpstr>
      <vt:lpstr>Formation 100% à distance - Excel - Intermédiaire</vt:lpstr>
      <vt:lpstr>Formation - Excel – Débutant</vt:lpstr>
      <vt:lpstr>Formation - Excel - Intermédiaire</vt:lpstr>
      <vt:lpstr>Formation - PowerPoint - Débutant</vt:lpstr>
      <vt:lpstr>Formation 100% à distance - Excel - Intermédiaire</vt:lpstr>
      <vt:lpstr>Formation 100% à distance - PowerPoint - Intermédiaire</vt:lpstr>
      <vt:lpstr>Formation 100% à distance - PowerPoint - Intermédiaire</vt:lpstr>
      <vt:lpstr>Formations Management </vt:lpstr>
      <vt:lpstr>AGIR EN LEADER - FORMATION À DISTANCE</vt:lpstr>
      <vt:lpstr>AGIR EN LEADER - FORMATION À DISTANCE</vt:lpstr>
      <vt:lpstr>Manager une équipe - Niveau 1</vt:lpstr>
      <vt:lpstr>Manager une équipe - Niveau 1</vt:lpstr>
      <vt:lpstr>Manager au quotidien</vt:lpstr>
      <vt:lpstr>Manager au quotidien</vt:lpstr>
      <vt:lpstr>Développer une communication efficace avec son équipe et sa hiérarchie</vt:lpstr>
      <vt:lpstr>Développer une communication efficace avec son équipe et sa hiérarchie</vt:lpstr>
      <vt:lpstr>Management : les fondamentaux</vt:lpstr>
      <vt:lpstr>Management : les fondamentaux</vt:lpstr>
      <vt:lpstr>Formations Langue</vt:lpstr>
      <vt:lpstr>Linguaphone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TSAO Lea</dc:creator>
  <cp:lastModifiedBy>BARDET Celine</cp:lastModifiedBy>
  <cp:revision>151</cp:revision>
  <dcterms:created xsi:type="dcterms:W3CDTF">2019-04-16T07:32:22Z</dcterms:created>
  <dcterms:modified xsi:type="dcterms:W3CDTF">2020-07-21T12:58:02Z</dcterms:modified>
</cp:coreProperties>
</file>